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71" r:id="rId2"/>
    <p:sldId id="292" r:id="rId3"/>
    <p:sldId id="314" r:id="rId4"/>
    <p:sldId id="313" r:id="rId5"/>
    <p:sldId id="315" r:id="rId6"/>
    <p:sldId id="316" r:id="rId7"/>
    <p:sldId id="312" r:id="rId8"/>
    <p:sldId id="317" r:id="rId9"/>
    <p:sldId id="318" r:id="rId10"/>
    <p:sldId id="291" r:id="rId11"/>
    <p:sldId id="290" r:id="rId12"/>
    <p:sldId id="289" r:id="rId13"/>
    <p:sldId id="288" r:id="rId14"/>
    <p:sldId id="294" r:id="rId15"/>
    <p:sldId id="297" r:id="rId16"/>
    <p:sldId id="296" r:id="rId17"/>
    <p:sldId id="299" r:id="rId18"/>
    <p:sldId id="300" r:id="rId19"/>
    <p:sldId id="301" r:id="rId20"/>
    <p:sldId id="302" r:id="rId21"/>
    <p:sldId id="308" r:id="rId22"/>
    <p:sldId id="309" r:id="rId23"/>
    <p:sldId id="31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B6581E-4AD7-774D-8B02-DC10FBC20344}">
          <p14:sldIdLst>
            <p14:sldId id="271"/>
            <p14:sldId id="292"/>
            <p14:sldId id="314"/>
            <p14:sldId id="313"/>
            <p14:sldId id="315"/>
            <p14:sldId id="316"/>
            <p14:sldId id="312"/>
            <p14:sldId id="317"/>
            <p14:sldId id="318"/>
            <p14:sldId id="291"/>
            <p14:sldId id="290"/>
            <p14:sldId id="289"/>
            <p14:sldId id="288"/>
            <p14:sldId id="294"/>
            <p14:sldId id="297"/>
            <p14:sldId id="296"/>
            <p14:sldId id="299"/>
            <p14:sldId id="300"/>
            <p14:sldId id="301"/>
            <p14:sldId id="302"/>
            <p14:sldId id="308"/>
            <p14:sldId id="309"/>
            <p14:sldId id="3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84" autoAdjust="0"/>
    <p:restoredTop sz="94651"/>
  </p:normalViewPr>
  <p:slideViewPr>
    <p:cSldViewPr snapToGrid="0" snapToObjects="1">
      <p:cViewPr varScale="1">
        <p:scale>
          <a:sx n="176" d="100"/>
          <a:sy n="176" d="100"/>
        </p:scale>
        <p:origin x="72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96BE3-C3B1-5643-AF9D-1F3BAE96F0E6}" type="datetimeFigureOut">
              <a:rPr lang="en-US" smtClean="0"/>
              <a:t>2/1/19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513E7-964D-FA44-A17F-C4F8046B82B2}" type="slidenum">
              <a:rPr lang="en-US" smtClean="0"/>
              <a:t>‹#›</a:t>
            </a:fld>
            <a:endParaRPr lang="en-US" dirty="0"/>
          </a:p>
        </p:txBody>
      </p:sp>
    </p:spTree>
    <p:extLst>
      <p:ext uri="{BB962C8B-B14F-4D97-AF65-F5344CB8AC3E}">
        <p14:creationId xmlns:p14="http://schemas.microsoft.com/office/powerpoint/2010/main" val="1206344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4C53AC-A7D0-4E45-A234-101BFA8E3C1C}" type="datetimeFigureOut">
              <a:rPr lang="en-US" smtClean="0"/>
              <a:t>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46CFBA-0707-354A-8FC0-12A0138D87A0}" type="slidenum">
              <a:rPr lang="en-US" smtClean="0"/>
              <a:t>‹#›</a:t>
            </a:fld>
            <a:endParaRPr lang="en-US" dirty="0"/>
          </a:p>
        </p:txBody>
      </p:sp>
    </p:spTree>
    <p:extLst>
      <p:ext uri="{BB962C8B-B14F-4D97-AF65-F5344CB8AC3E}">
        <p14:creationId xmlns:p14="http://schemas.microsoft.com/office/powerpoint/2010/main" val="260280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C53AC-A7D0-4E45-A234-101BFA8E3C1C}" type="datetimeFigureOut">
              <a:rPr lang="en-US" smtClean="0"/>
              <a:t>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46CFBA-0707-354A-8FC0-12A0138D87A0}" type="slidenum">
              <a:rPr lang="en-US" smtClean="0"/>
              <a:t>‹#›</a:t>
            </a:fld>
            <a:endParaRPr lang="en-US" dirty="0"/>
          </a:p>
        </p:txBody>
      </p:sp>
    </p:spTree>
    <p:extLst>
      <p:ext uri="{BB962C8B-B14F-4D97-AF65-F5344CB8AC3E}">
        <p14:creationId xmlns:p14="http://schemas.microsoft.com/office/powerpoint/2010/main" val="4150944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C53AC-A7D0-4E45-A234-101BFA8E3C1C}" type="datetimeFigureOut">
              <a:rPr lang="en-US" smtClean="0"/>
              <a:t>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46CFBA-0707-354A-8FC0-12A0138D87A0}" type="slidenum">
              <a:rPr lang="en-US" smtClean="0"/>
              <a:t>‹#›</a:t>
            </a:fld>
            <a:endParaRPr lang="en-US" dirty="0"/>
          </a:p>
        </p:txBody>
      </p:sp>
    </p:spTree>
    <p:extLst>
      <p:ext uri="{BB962C8B-B14F-4D97-AF65-F5344CB8AC3E}">
        <p14:creationId xmlns:p14="http://schemas.microsoft.com/office/powerpoint/2010/main" val="1540377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C53AC-A7D0-4E45-A234-101BFA8E3C1C}" type="datetimeFigureOut">
              <a:rPr lang="en-US" smtClean="0"/>
              <a:t>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46CFBA-0707-354A-8FC0-12A0138D87A0}" type="slidenum">
              <a:rPr lang="en-US" smtClean="0"/>
              <a:t>‹#›</a:t>
            </a:fld>
            <a:endParaRPr lang="en-US" dirty="0"/>
          </a:p>
        </p:txBody>
      </p:sp>
    </p:spTree>
    <p:extLst>
      <p:ext uri="{BB962C8B-B14F-4D97-AF65-F5344CB8AC3E}">
        <p14:creationId xmlns:p14="http://schemas.microsoft.com/office/powerpoint/2010/main" val="3164642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C53AC-A7D0-4E45-A234-101BFA8E3C1C}" type="datetimeFigureOut">
              <a:rPr lang="en-US" smtClean="0"/>
              <a:t>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46CFBA-0707-354A-8FC0-12A0138D87A0}" type="slidenum">
              <a:rPr lang="en-US" smtClean="0"/>
              <a:t>‹#›</a:t>
            </a:fld>
            <a:endParaRPr lang="en-US" dirty="0"/>
          </a:p>
        </p:txBody>
      </p:sp>
    </p:spTree>
    <p:extLst>
      <p:ext uri="{BB962C8B-B14F-4D97-AF65-F5344CB8AC3E}">
        <p14:creationId xmlns:p14="http://schemas.microsoft.com/office/powerpoint/2010/main" val="103625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4C53AC-A7D0-4E45-A234-101BFA8E3C1C}" type="datetimeFigureOut">
              <a:rPr lang="en-US" smtClean="0"/>
              <a:t>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46CFBA-0707-354A-8FC0-12A0138D87A0}" type="slidenum">
              <a:rPr lang="en-US" smtClean="0"/>
              <a:t>‹#›</a:t>
            </a:fld>
            <a:endParaRPr lang="en-US" dirty="0"/>
          </a:p>
        </p:txBody>
      </p:sp>
    </p:spTree>
    <p:extLst>
      <p:ext uri="{BB962C8B-B14F-4D97-AF65-F5344CB8AC3E}">
        <p14:creationId xmlns:p14="http://schemas.microsoft.com/office/powerpoint/2010/main" val="145812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4C53AC-A7D0-4E45-A234-101BFA8E3C1C}" type="datetimeFigureOut">
              <a:rPr lang="en-US" smtClean="0"/>
              <a:t>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46CFBA-0707-354A-8FC0-12A0138D87A0}" type="slidenum">
              <a:rPr lang="en-US" smtClean="0"/>
              <a:t>‹#›</a:t>
            </a:fld>
            <a:endParaRPr lang="en-US" dirty="0"/>
          </a:p>
        </p:txBody>
      </p:sp>
    </p:spTree>
    <p:extLst>
      <p:ext uri="{BB962C8B-B14F-4D97-AF65-F5344CB8AC3E}">
        <p14:creationId xmlns:p14="http://schemas.microsoft.com/office/powerpoint/2010/main" val="298245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4C53AC-A7D0-4E45-A234-101BFA8E3C1C}" type="datetimeFigureOut">
              <a:rPr lang="en-US" smtClean="0"/>
              <a:t>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46CFBA-0707-354A-8FC0-12A0138D87A0}" type="slidenum">
              <a:rPr lang="en-US" smtClean="0"/>
              <a:t>‹#›</a:t>
            </a:fld>
            <a:endParaRPr lang="en-US" dirty="0"/>
          </a:p>
        </p:txBody>
      </p:sp>
    </p:spTree>
    <p:extLst>
      <p:ext uri="{BB962C8B-B14F-4D97-AF65-F5344CB8AC3E}">
        <p14:creationId xmlns:p14="http://schemas.microsoft.com/office/powerpoint/2010/main" val="2146747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C53AC-A7D0-4E45-A234-101BFA8E3C1C}" type="datetimeFigureOut">
              <a:rPr lang="en-US" smtClean="0"/>
              <a:t>2/1/19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46CFBA-0707-354A-8FC0-12A0138D87A0}" type="slidenum">
              <a:rPr lang="en-US" smtClean="0"/>
              <a:t>‹#›</a:t>
            </a:fld>
            <a:endParaRPr lang="en-US" dirty="0"/>
          </a:p>
        </p:txBody>
      </p:sp>
    </p:spTree>
    <p:extLst>
      <p:ext uri="{BB962C8B-B14F-4D97-AF65-F5344CB8AC3E}">
        <p14:creationId xmlns:p14="http://schemas.microsoft.com/office/powerpoint/2010/main" val="1148058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C53AC-A7D0-4E45-A234-101BFA8E3C1C}" type="datetimeFigureOut">
              <a:rPr lang="en-US" smtClean="0"/>
              <a:t>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46CFBA-0707-354A-8FC0-12A0138D87A0}" type="slidenum">
              <a:rPr lang="en-US" smtClean="0"/>
              <a:t>‹#›</a:t>
            </a:fld>
            <a:endParaRPr lang="en-US" dirty="0"/>
          </a:p>
        </p:txBody>
      </p:sp>
    </p:spTree>
    <p:extLst>
      <p:ext uri="{BB962C8B-B14F-4D97-AF65-F5344CB8AC3E}">
        <p14:creationId xmlns:p14="http://schemas.microsoft.com/office/powerpoint/2010/main" val="78322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C53AC-A7D0-4E45-A234-101BFA8E3C1C}" type="datetimeFigureOut">
              <a:rPr lang="en-US" smtClean="0"/>
              <a:t>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46CFBA-0707-354A-8FC0-12A0138D87A0}" type="slidenum">
              <a:rPr lang="en-US" smtClean="0"/>
              <a:t>‹#›</a:t>
            </a:fld>
            <a:endParaRPr lang="en-US" dirty="0"/>
          </a:p>
        </p:txBody>
      </p:sp>
    </p:spTree>
    <p:extLst>
      <p:ext uri="{BB962C8B-B14F-4D97-AF65-F5344CB8AC3E}">
        <p14:creationId xmlns:p14="http://schemas.microsoft.com/office/powerpoint/2010/main" val="42654082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C53AC-A7D0-4E45-A234-101BFA8E3C1C}" type="datetimeFigureOut">
              <a:rPr lang="en-US" smtClean="0"/>
              <a:t>2/1/19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6CFBA-0707-354A-8FC0-12A0138D87A0}" type="slidenum">
              <a:rPr lang="en-US" smtClean="0"/>
              <a:t>‹#›</a:t>
            </a:fld>
            <a:endParaRPr lang="en-US" dirty="0"/>
          </a:p>
        </p:txBody>
      </p:sp>
    </p:spTree>
    <p:extLst>
      <p:ext uri="{BB962C8B-B14F-4D97-AF65-F5344CB8AC3E}">
        <p14:creationId xmlns:p14="http://schemas.microsoft.com/office/powerpoint/2010/main" val="2543117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hyperlink" Target="mailto:listserv@listserv.memphis.edu" TargetMode="External"/><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a:extLst>
              <a:ext uri="{FF2B5EF4-FFF2-40B4-BE49-F238E27FC236}">
                <a16:creationId xmlns="" xmlns:a16="http://schemas.microsoft.com/office/drawing/2014/main" id="{6DAECCBC-5485-4448-B85B-EA22148A33A9}"/>
              </a:ext>
            </a:extLst>
          </p:cNvPr>
          <p:cNvSpPr txBox="1">
            <a:spLocks/>
          </p:cNvSpPr>
          <p:nvPr/>
        </p:nvSpPr>
        <p:spPr>
          <a:xfrm>
            <a:off x="410028" y="2137682"/>
            <a:ext cx="5497286" cy="177391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a:t>Research Roundup</a:t>
            </a:r>
          </a:p>
        </p:txBody>
      </p:sp>
      <p:sp>
        <p:nvSpPr>
          <p:cNvPr id="4" name="Subtitle 4">
            <a:extLst>
              <a:ext uri="{FF2B5EF4-FFF2-40B4-BE49-F238E27FC236}">
                <a16:creationId xmlns="" xmlns:a16="http://schemas.microsoft.com/office/drawing/2014/main" id="{04139488-57F5-464D-984C-FAC0056B508A}"/>
              </a:ext>
            </a:extLst>
          </p:cNvPr>
          <p:cNvSpPr txBox="1">
            <a:spLocks/>
          </p:cNvSpPr>
          <p:nvPr/>
        </p:nvSpPr>
        <p:spPr>
          <a:xfrm>
            <a:off x="3476172" y="4141694"/>
            <a:ext cx="5667828" cy="126487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000" dirty="0"/>
              <a:t>A Forum for Administrators of Research and Sponsored Programs</a:t>
            </a:r>
          </a:p>
        </p:txBody>
      </p:sp>
    </p:spTree>
    <p:extLst>
      <p:ext uri="{BB962C8B-B14F-4D97-AF65-F5344CB8AC3E}">
        <p14:creationId xmlns:p14="http://schemas.microsoft.com/office/powerpoint/2010/main" val="3609240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2">
            <a:extLst>
              <a:ext uri="{FF2B5EF4-FFF2-40B4-BE49-F238E27FC236}">
                <a16:creationId xmlns="" xmlns:a16="http://schemas.microsoft.com/office/drawing/2014/main" id="{B7979B9A-40D7-4C3C-8E73-1E9C255013AC}"/>
              </a:ext>
            </a:extLst>
          </p:cNvPr>
          <p:cNvSpPr>
            <a:spLocks noGrp="1"/>
          </p:cNvSpPr>
          <p:nvPr>
            <p:ph type="title"/>
          </p:nvPr>
        </p:nvSpPr>
        <p:spPr>
          <a:xfrm>
            <a:off x="4572000" y="261921"/>
            <a:ext cx="4108174" cy="671830"/>
          </a:xfrm>
        </p:spPr>
        <p:txBody>
          <a:bodyPr>
            <a:noAutofit/>
          </a:bodyPr>
          <a:lstStyle/>
          <a:p>
            <a:pPr algn="ctr"/>
            <a:r>
              <a:rPr lang="en-US" sz="3600" dirty="0"/>
              <a:t>Research Administration</a:t>
            </a:r>
          </a:p>
        </p:txBody>
      </p:sp>
      <p:pic>
        <p:nvPicPr>
          <p:cNvPr id="6" name="Content Placeholder 5">
            <a:extLst>
              <a:ext uri="{FF2B5EF4-FFF2-40B4-BE49-F238E27FC236}">
                <a16:creationId xmlns="" xmlns:a16="http://schemas.microsoft.com/office/drawing/2014/main" id="{9A7BD5C0-B666-4B54-9DF4-95AE59A489D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941983" y="1310282"/>
            <a:ext cx="6086723" cy="4499357"/>
          </a:xfrm>
        </p:spPr>
      </p:pic>
      <p:sp>
        <p:nvSpPr>
          <p:cNvPr id="7" name="Text Placeholder 6">
            <a:extLst>
              <a:ext uri="{FF2B5EF4-FFF2-40B4-BE49-F238E27FC236}">
                <a16:creationId xmlns="" xmlns:a16="http://schemas.microsoft.com/office/drawing/2014/main" id="{ACA5FD3C-6158-4EF5-9C73-BF48DFBDE402}"/>
              </a:ext>
            </a:extLst>
          </p:cNvPr>
          <p:cNvSpPr txBox="1">
            <a:spLocks/>
          </p:cNvSpPr>
          <p:nvPr/>
        </p:nvSpPr>
        <p:spPr>
          <a:xfrm>
            <a:off x="482368" y="261921"/>
            <a:ext cx="2960548" cy="611371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charset="0"/>
              <a:buChar char="•"/>
            </a:pPr>
            <a:r>
              <a:rPr lang="en-US" sz="1600" dirty="0"/>
              <a:t>Overseeing all aspects of the grant management cycle</a:t>
            </a:r>
          </a:p>
          <a:p>
            <a:pPr marL="285750" indent="-285750">
              <a:buFont typeface="Arial" charset="0"/>
              <a:buChar char="•"/>
            </a:pPr>
            <a:endParaRPr lang="en-US" sz="1600" dirty="0"/>
          </a:p>
          <a:p>
            <a:pPr marL="285750" indent="-285750">
              <a:buFont typeface="Arial" charset="0"/>
              <a:buChar char="•"/>
            </a:pPr>
            <a:r>
              <a:rPr lang="en-US" sz="1600" dirty="0"/>
              <a:t>Proposal and budget development</a:t>
            </a:r>
          </a:p>
          <a:p>
            <a:pPr marL="285750" indent="-285750">
              <a:buFont typeface="Arial" charset="0"/>
              <a:buChar char="•"/>
            </a:pPr>
            <a:endParaRPr lang="en-US" sz="1600" dirty="0"/>
          </a:p>
          <a:p>
            <a:pPr marL="285750" indent="-285750">
              <a:buFont typeface="Arial" charset="0"/>
              <a:buChar char="•"/>
            </a:pPr>
            <a:r>
              <a:rPr lang="en-US" sz="1600" dirty="0"/>
              <a:t>Provide management, support and oversight of research projects and external sponsored funds</a:t>
            </a:r>
          </a:p>
          <a:p>
            <a:pPr marL="285750" indent="-285750">
              <a:buFont typeface="Arial" charset="0"/>
              <a:buChar char="•"/>
            </a:pPr>
            <a:endParaRPr lang="en-US" sz="1600" dirty="0"/>
          </a:p>
          <a:p>
            <a:pPr marL="285750" indent="-285750">
              <a:buFont typeface="Arial" charset="0"/>
              <a:buChar char="•"/>
            </a:pPr>
            <a:r>
              <a:rPr lang="en-US" sz="1600" dirty="0"/>
              <a:t>Help ensure research goals are achieved </a:t>
            </a:r>
          </a:p>
          <a:p>
            <a:pPr marL="285750" indent="-285750">
              <a:buFont typeface="Arial" charset="0"/>
              <a:buChar char="•"/>
            </a:pPr>
            <a:endParaRPr lang="en-US" sz="1600" dirty="0"/>
          </a:p>
          <a:p>
            <a:pPr marL="285750" indent="-285750">
              <a:buFont typeface="Arial" charset="0"/>
              <a:buChar char="•"/>
            </a:pPr>
            <a:r>
              <a:rPr lang="en-US" sz="1600" dirty="0"/>
              <a:t>Meet reporting requirements and implement and follow all government, sponsor and university policies and </a:t>
            </a:r>
            <a:r>
              <a:rPr lang="en-US" sz="1600" dirty="0" smtClean="0"/>
              <a:t>regulations</a:t>
            </a:r>
            <a:endParaRPr lang="en-US" sz="1600" dirty="0"/>
          </a:p>
          <a:p>
            <a:pPr marL="285750" indent="-285750">
              <a:buFont typeface="Arial" charset="0"/>
              <a:buChar char="•"/>
            </a:pPr>
            <a:r>
              <a:rPr lang="en-US" sz="1600" dirty="0"/>
              <a:t>TEAM approach</a:t>
            </a:r>
          </a:p>
        </p:txBody>
      </p:sp>
    </p:spTree>
    <p:extLst>
      <p:ext uri="{BB962C8B-B14F-4D97-AF65-F5344CB8AC3E}">
        <p14:creationId xmlns:p14="http://schemas.microsoft.com/office/powerpoint/2010/main" val="1767021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a:extLst>
              <a:ext uri="{FF2B5EF4-FFF2-40B4-BE49-F238E27FC236}">
                <a16:creationId xmlns="" xmlns:a16="http://schemas.microsoft.com/office/drawing/2014/main" id="{3F20E67E-A8E3-4FB0-8DF2-1622AF67C2BE}"/>
              </a:ext>
            </a:extLst>
          </p:cNvPr>
          <p:cNvSpPr>
            <a:spLocks noGrp="1"/>
          </p:cNvSpPr>
          <p:nvPr>
            <p:ph type="title"/>
          </p:nvPr>
        </p:nvSpPr>
        <p:spPr>
          <a:xfrm>
            <a:off x="457200" y="274638"/>
            <a:ext cx="6431280" cy="1143000"/>
          </a:xfrm>
        </p:spPr>
        <p:txBody>
          <a:bodyPr>
            <a:normAutofit fontScale="90000"/>
          </a:bodyPr>
          <a:lstStyle/>
          <a:p>
            <a:r>
              <a:rPr lang="en-US" dirty="0"/>
              <a:t>Roles/Responsibilities</a:t>
            </a:r>
            <a:br>
              <a:rPr lang="en-US" dirty="0"/>
            </a:br>
            <a:r>
              <a:rPr lang="en-US" sz="2700" dirty="0"/>
              <a:t>OSP</a:t>
            </a:r>
          </a:p>
        </p:txBody>
      </p:sp>
      <p:sp>
        <p:nvSpPr>
          <p:cNvPr id="6" name="Content Placeholder 6">
            <a:extLst>
              <a:ext uri="{FF2B5EF4-FFF2-40B4-BE49-F238E27FC236}">
                <a16:creationId xmlns="" xmlns:a16="http://schemas.microsoft.com/office/drawing/2014/main" id="{A76216F6-F4D9-41EF-AAC4-FFF68DFC1112}"/>
              </a:ext>
            </a:extLst>
          </p:cNvPr>
          <p:cNvSpPr>
            <a:spLocks noGrp="1"/>
          </p:cNvSpPr>
          <p:nvPr>
            <p:ph idx="1"/>
          </p:nvPr>
        </p:nvSpPr>
        <p:spPr>
          <a:xfrm>
            <a:off x="457200" y="1600200"/>
            <a:ext cx="8229600" cy="4525963"/>
          </a:xfrm>
        </p:spPr>
        <p:txBody>
          <a:bodyPr>
            <a:normAutofit lnSpcReduction="10000"/>
          </a:bodyPr>
          <a:lstStyle/>
          <a:p>
            <a:r>
              <a:rPr lang="en-US" dirty="0"/>
              <a:t>Proposal Review and Submission</a:t>
            </a:r>
          </a:p>
          <a:p>
            <a:r>
              <a:rPr lang="en-US" dirty="0"/>
              <a:t>Research Compliance Review and Oversight</a:t>
            </a:r>
          </a:p>
          <a:p>
            <a:r>
              <a:rPr lang="en-US" dirty="0"/>
              <a:t>JIT (Just in Time) requests </a:t>
            </a:r>
          </a:p>
          <a:p>
            <a:r>
              <a:rPr lang="en-US" dirty="0"/>
              <a:t>Award Review, Negotiation and Acceptance</a:t>
            </a:r>
          </a:p>
          <a:p>
            <a:r>
              <a:rPr lang="en-US" dirty="0"/>
              <a:t>Prior Approval Requests</a:t>
            </a:r>
          </a:p>
          <a:p>
            <a:r>
              <a:rPr lang="en-US" dirty="0"/>
              <a:t>Issue outgoing Subawards</a:t>
            </a:r>
          </a:p>
          <a:p>
            <a:r>
              <a:rPr lang="en-US" dirty="0"/>
              <a:t>Non-Financial Post Award</a:t>
            </a:r>
          </a:p>
          <a:p>
            <a:r>
              <a:rPr lang="en-US" dirty="0"/>
              <a:t>Non-Financial Closeout</a:t>
            </a:r>
          </a:p>
          <a:p>
            <a:endParaRPr lang="en-US" dirty="0"/>
          </a:p>
        </p:txBody>
      </p:sp>
    </p:spTree>
    <p:extLst>
      <p:ext uri="{BB962C8B-B14F-4D97-AF65-F5344CB8AC3E}">
        <p14:creationId xmlns:p14="http://schemas.microsoft.com/office/powerpoint/2010/main" val="52350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a:extLst>
              <a:ext uri="{FF2B5EF4-FFF2-40B4-BE49-F238E27FC236}">
                <a16:creationId xmlns="" xmlns:a16="http://schemas.microsoft.com/office/drawing/2014/main" id="{62F2DA47-CF41-41CA-8C2C-9DF0C3498C51}"/>
              </a:ext>
            </a:extLst>
          </p:cNvPr>
          <p:cNvSpPr>
            <a:spLocks noGrp="1"/>
          </p:cNvSpPr>
          <p:nvPr>
            <p:ph type="title"/>
          </p:nvPr>
        </p:nvSpPr>
        <p:spPr>
          <a:xfrm>
            <a:off x="457200" y="274638"/>
            <a:ext cx="6431280" cy="1143000"/>
          </a:xfrm>
        </p:spPr>
        <p:txBody>
          <a:bodyPr>
            <a:normAutofit fontScale="90000"/>
          </a:bodyPr>
          <a:lstStyle/>
          <a:p>
            <a:r>
              <a:rPr lang="en-US" dirty="0"/>
              <a:t>Roles/Responsibilities</a:t>
            </a:r>
            <a:br>
              <a:rPr lang="en-US" dirty="0"/>
            </a:br>
            <a:r>
              <a:rPr lang="en-US" sz="2700" dirty="0"/>
              <a:t>Departmental Admins</a:t>
            </a:r>
          </a:p>
        </p:txBody>
      </p:sp>
      <p:sp>
        <p:nvSpPr>
          <p:cNvPr id="6" name="Content Placeholder 6">
            <a:extLst>
              <a:ext uri="{FF2B5EF4-FFF2-40B4-BE49-F238E27FC236}">
                <a16:creationId xmlns="" xmlns:a16="http://schemas.microsoft.com/office/drawing/2014/main" id="{D986E3C2-9E2B-4180-8E27-B4783FDB7CCA}"/>
              </a:ext>
            </a:extLst>
          </p:cNvPr>
          <p:cNvSpPr>
            <a:spLocks noGrp="1"/>
          </p:cNvSpPr>
          <p:nvPr>
            <p:ph idx="1"/>
          </p:nvPr>
        </p:nvSpPr>
        <p:spPr>
          <a:xfrm>
            <a:off x="457200" y="1600200"/>
            <a:ext cx="8229600" cy="4525963"/>
          </a:xfrm>
        </p:spPr>
        <p:txBody>
          <a:bodyPr>
            <a:normAutofit/>
          </a:bodyPr>
          <a:lstStyle/>
          <a:p>
            <a:r>
              <a:rPr lang="en-US" dirty="0"/>
              <a:t>Proposal and Budget Development</a:t>
            </a:r>
          </a:p>
          <a:p>
            <a:r>
              <a:rPr lang="en-US" dirty="0"/>
              <a:t>Cayuse </a:t>
            </a:r>
          </a:p>
          <a:p>
            <a:r>
              <a:rPr lang="en-US" dirty="0"/>
              <a:t>Review and Understand Awards</a:t>
            </a:r>
          </a:p>
          <a:p>
            <a:r>
              <a:rPr lang="en-US" dirty="0"/>
              <a:t>Assist/Initiate Prior Approval Requests</a:t>
            </a:r>
          </a:p>
          <a:p>
            <a:r>
              <a:rPr lang="en-US" dirty="0"/>
              <a:t>Review Subaward Invoices</a:t>
            </a:r>
          </a:p>
          <a:p>
            <a:r>
              <a:rPr lang="en-US" dirty="0"/>
              <a:t>Financial monitoring</a:t>
            </a:r>
          </a:p>
          <a:p>
            <a:r>
              <a:rPr lang="en-US" dirty="0"/>
              <a:t>Coordinate with others</a:t>
            </a:r>
          </a:p>
          <a:p>
            <a:endParaRPr lang="en-US" dirty="0"/>
          </a:p>
        </p:txBody>
      </p:sp>
    </p:spTree>
    <p:extLst>
      <p:ext uri="{BB962C8B-B14F-4D97-AF65-F5344CB8AC3E}">
        <p14:creationId xmlns:p14="http://schemas.microsoft.com/office/powerpoint/2010/main" val="636147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a:extLst>
              <a:ext uri="{FF2B5EF4-FFF2-40B4-BE49-F238E27FC236}">
                <a16:creationId xmlns="" xmlns:a16="http://schemas.microsoft.com/office/drawing/2014/main" id="{0147A6C5-8017-4287-BDE0-D93C821AD3B6}"/>
              </a:ext>
            </a:extLst>
          </p:cNvPr>
          <p:cNvSpPr>
            <a:spLocks noGrp="1"/>
          </p:cNvSpPr>
          <p:nvPr>
            <p:ph type="title"/>
          </p:nvPr>
        </p:nvSpPr>
        <p:spPr>
          <a:xfrm>
            <a:off x="457200" y="274638"/>
            <a:ext cx="6431280" cy="1143000"/>
          </a:xfrm>
        </p:spPr>
        <p:txBody>
          <a:bodyPr>
            <a:normAutofit fontScale="90000"/>
          </a:bodyPr>
          <a:lstStyle/>
          <a:p>
            <a:r>
              <a:rPr lang="en-US" dirty="0"/>
              <a:t>Roles/Responsibilities</a:t>
            </a:r>
            <a:br>
              <a:rPr lang="en-US" dirty="0"/>
            </a:br>
            <a:r>
              <a:rPr lang="en-US" sz="2700" dirty="0"/>
              <a:t>PI/Chair/Deans</a:t>
            </a:r>
          </a:p>
        </p:txBody>
      </p:sp>
      <p:sp>
        <p:nvSpPr>
          <p:cNvPr id="6" name="Content Placeholder 6">
            <a:extLst>
              <a:ext uri="{FF2B5EF4-FFF2-40B4-BE49-F238E27FC236}">
                <a16:creationId xmlns="" xmlns:a16="http://schemas.microsoft.com/office/drawing/2014/main" id="{70371113-A958-4357-98A9-A03A5923E09A}"/>
              </a:ext>
            </a:extLst>
          </p:cNvPr>
          <p:cNvSpPr>
            <a:spLocks noGrp="1"/>
          </p:cNvSpPr>
          <p:nvPr>
            <p:ph idx="1"/>
          </p:nvPr>
        </p:nvSpPr>
        <p:spPr>
          <a:xfrm>
            <a:off x="457200" y="1600200"/>
            <a:ext cx="8229600" cy="4525963"/>
          </a:xfrm>
        </p:spPr>
        <p:txBody>
          <a:bodyPr>
            <a:normAutofit/>
          </a:bodyPr>
          <a:lstStyle/>
          <a:p>
            <a:r>
              <a:rPr lang="en-US" dirty="0"/>
              <a:t>Proposal Development</a:t>
            </a:r>
          </a:p>
          <a:p>
            <a:r>
              <a:rPr lang="en-US" dirty="0"/>
              <a:t>Complete and maintain Compliance requirements</a:t>
            </a:r>
          </a:p>
          <a:p>
            <a:r>
              <a:rPr lang="en-US" dirty="0"/>
              <a:t>Cayuse Certifications</a:t>
            </a:r>
          </a:p>
          <a:p>
            <a:r>
              <a:rPr lang="en-US" dirty="0"/>
              <a:t>Review and Understand Awards</a:t>
            </a:r>
          </a:p>
          <a:p>
            <a:r>
              <a:rPr lang="en-US" dirty="0"/>
              <a:t>Certification of expenses, including    Subaward Invoices</a:t>
            </a:r>
          </a:p>
          <a:p>
            <a:r>
              <a:rPr lang="en-US" dirty="0"/>
              <a:t>Programmatic Reports</a:t>
            </a:r>
          </a:p>
          <a:p>
            <a:endParaRPr lang="en-US" dirty="0"/>
          </a:p>
        </p:txBody>
      </p:sp>
    </p:spTree>
    <p:extLst>
      <p:ext uri="{BB962C8B-B14F-4D97-AF65-F5344CB8AC3E}">
        <p14:creationId xmlns:p14="http://schemas.microsoft.com/office/powerpoint/2010/main" val="152885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4">
            <a:extLst>
              <a:ext uri="{FF2B5EF4-FFF2-40B4-BE49-F238E27FC236}">
                <a16:creationId xmlns="" xmlns:a16="http://schemas.microsoft.com/office/drawing/2014/main" id="{DC9EB373-902C-42A4-8F19-EFDEA33CD0E2}"/>
              </a:ext>
            </a:extLst>
          </p:cNvPr>
          <p:cNvSpPr>
            <a:spLocks noGrp="1"/>
          </p:cNvSpPr>
          <p:nvPr>
            <p:ph type="title"/>
          </p:nvPr>
        </p:nvSpPr>
        <p:spPr>
          <a:xfrm>
            <a:off x="457199" y="274638"/>
            <a:ext cx="7899621" cy="1143000"/>
          </a:xfrm>
        </p:spPr>
        <p:txBody>
          <a:bodyPr>
            <a:normAutofit fontScale="90000"/>
          </a:bodyPr>
          <a:lstStyle/>
          <a:p>
            <a:r>
              <a:rPr lang="en-US" dirty="0"/>
              <a:t>Proposal </a:t>
            </a:r>
            <a:r>
              <a:rPr lang="en-US" dirty="0" smtClean="0"/>
              <a:t>Submission – Best Practices</a:t>
            </a:r>
            <a:endParaRPr lang="en-US" dirty="0"/>
          </a:p>
        </p:txBody>
      </p:sp>
      <p:sp>
        <p:nvSpPr>
          <p:cNvPr id="7" name="Content Placeholder 6">
            <a:extLst>
              <a:ext uri="{FF2B5EF4-FFF2-40B4-BE49-F238E27FC236}">
                <a16:creationId xmlns="" xmlns:a16="http://schemas.microsoft.com/office/drawing/2014/main" id="{3B7CCCDE-8A2E-404B-8EEC-2998271B65F5}"/>
              </a:ext>
            </a:extLst>
          </p:cNvPr>
          <p:cNvSpPr>
            <a:spLocks noGrp="1"/>
          </p:cNvSpPr>
          <p:nvPr>
            <p:ph idx="1"/>
          </p:nvPr>
        </p:nvSpPr>
        <p:spPr>
          <a:xfrm>
            <a:off x="457200" y="1988191"/>
            <a:ext cx="8229600" cy="4137972"/>
          </a:xfrm>
        </p:spPr>
        <p:txBody>
          <a:bodyPr>
            <a:normAutofit fontScale="92500" lnSpcReduction="10000"/>
          </a:bodyPr>
          <a:lstStyle/>
          <a:p>
            <a:r>
              <a:rPr lang="en-US" dirty="0" smtClean="0"/>
              <a:t>Notification to OSP</a:t>
            </a:r>
            <a:endParaRPr lang="en-US" dirty="0"/>
          </a:p>
          <a:p>
            <a:endParaRPr lang="en-US" dirty="0"/>
          </a:p>
          <a:p>
            <a:r>
              <a:rPr lang="en-US" dirty="0" smtClean="0"/>
              <a:t>What is the deadline?</a:t>
            </a:r>
            <a:endParaRPr lang="en-US" dirty="0"/>
          </a:p>
          <a:p>
            <a:pPr lvl="1"/>
            <a:r>
              <a:rPr lang="en-US" dirty="0"/>
              <a:t>Internal/external</a:t>
            </a:r>
          </a:p>
          <a:p>
            <a:pPr lvl="1"/>
            <a:r>
              <a:rPr lang="en-US" dirty="0"/>
              <a:t>Prime/flow-through</a:t>
            </a:r>
          </a:p>
          <a:p>
            <a:pPr lvl="1"/>
            <a:r>
              <a:rPr lang="en-US" dirty="0"/>
              <a:t>electronic routing</a:t>
            </a:r>
          </a:p>
          <a:p>
            <a:endParaRPr lang="en-US" dirty="0"/>
          </a:p>
          <a:p>
            <a:r>
              <a:rPr lang="en-US" dirty="0"/>
              <a:t>Minimum requirements</a:t>
            </a:r>
          </a:p>
          <a:p>
            <a:endParaRPr lang="en-US" dirty="0"/>
          </a:p>
        </p:txBody>
      </p:sp>
    </p:spTree>
    <p:extLst>
      <p:ext uri="{BB962C8B-B14F-4D97-AF65-F5344CB8AC3E}">
        <p14:creationId xmlns:p14="http://schemas.microsoft.com/office/powerpoint/2010/main" val="2498196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84744"/>
            <a:ext cx="9144000" cy="4283755"/>
          </a:xfrm>
          <a:prstGeom prst="rect">
            <a:avLst/>
          </a:prstGeom>
        </p:spPr>
      </p:pic>
      <p:sp>
        <p:nvSpPr>
          <p:cNvPr id="7" name="Title 4">
            <a:extLst>
              <a:ext uri="{FF2B5EF4-FFF2-40B4-BE49-F238E27FC236}">
                <a16:creationId xmlns="" xmlns:a16="http://schemas.microsoft.com/office/drawing/2014/main" id="{FCBAC6F7-42AC-4E9F-92AF-4EFA86601C1E}"/>
              </a:ext>
            </a:extLst>
          </p:cNvPr>
          <p:cNvSpPr>
            <a:spLocks noGrp="1"/>
          </p:cNvSpPr>
          <p:nvPr>
            <p:ph type="title"/>
          </p:nvPr>
        </p:nvSpPr>
        <p:spPr>
          <a:xfrm>
            <a:off x="512858" y="115612"/>
            <a:ext cx="7963231" cy="1069132"/>
          </a:xfrm>
          <a:ln w="38100">
            <a:solidFill>
              <a:schemeClr val="tx2">
                <a:lumMod val="75000"/>
              </a:schemeClr>
            </a:solidFill>
          </a:ln>
        </p:spPr>
        <p:txBody>
          <a:bodyPr>
            <a:normAutofit fontScale="90000"/>
          </a:bodyPr>
          <a:lstStyle/>
          <a:p>
            <a:r>
              <a:rPr lang="en-US" dirty="0"/>
              <a:t>Proposal Submission – Best Practices</a:t>
            </a:r>
          </a:p>
        </p:txBody>
      </p:sp>
    </p:spTree>
    <p:extLst>
      <p:ext uri="{BB962C8B-B14F-4D97-AF65-F5344CB8AC3E}">
        <p14:creationId xmlns:p14="http://schemas.microsoft.com/office/powerpoint/2010/main" val="2176890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4">
            <a:extLst>
              <a:ext uri="{FF2B5EF4-FFF2-40B4-BE49-F238E27FC236}">
                <a16:creationId xmlns="" xmlns:a16="http://schemas.microsoft.com/office/drawing/2014/main" id="{FCBAC6F7-42AC-4E9F-92AF-4EFA86601C1E}"/>
              </a:ext>
            </a:extLst>
          </p:cNvPr>
          <p:cNvSpPr>
            <a:spLocks noGrp="1"/>
          </p:cNvSpPr>
          <p:nvPr>
            <p:ph type="title"/>
          </p:nvPr>
        </p:nvSpPr>
        <p:spPr>
          <a:xfrm>
            <a:off x="457199" y="274638"/>
            <a:ext cx="7963231" cy="1143000"/>
          </a:xfrm>
        </p:spPr>
        <p:txBody>
          <a:bodyPr>
            <a:normAutofit fontScale="90000"/>
          </a:bodyPr>
          <a:lstStyle/>
          <a:p>
            <a:r>
              <a:rPr lang="en-US" dirty="0"/>
              <a:t>Proposal Submission – Best Practices</a:t>
            </a:r>
          </a:p>
        </p:txBody>
      </p:sp>
      <p:sp>
        <p:nvSpPr>
          <p:cNvPr id="7" name="Content Placeholder 6">
            <a:extLst>
              <a:ext uri="{FF2B5EF4-FFF2-40B4-BE49-F238E27FC236}">
                <a16:creationId xmlns="" xmlns:a16="http://schemas.microsoft.com/office/drawing/2014/main" id="{760F46E7-A015-4D8C-8C49-7CD2FAE0AA6B}"/>
              </a:ext>
            </a:extLst>
          </p:cNvPr>
          <p:cNvSpPr>
            <a:spLocks noGrp="1"/>
          </p:cNvSpPr>
          <p:nvPr>
            <p:ph idx="1"/>
          </p:nvPr>
        </p:nvSpPr>
        <p:spPr>
          <a:xfrm>
            <a:off x="457200" y="1988191"/>
            <a:ext cx="8229600" cy="4137972"/>
          </a:xfrm>
        </p:spPr>
        <p:txBody>
          <a:bodyPr>
            <a:normAutofit/>
          </a:bodyPr>
          <a:lstStyle/>
          <a:p>
            <a:r>
              <a:rPr lang="en-US" dirty="0"/>
              <a:t>Submission </a:t>
            </a:r>
            <a:r>
              <a:rPr lang="en-US" dirty="0" smtClean="0"/>
              <a:t>methods</a:t>
            </a:r>
            <a:endParaRPr lang="en-US" dirty="0"/>
          </a:p>
          <a:p>
            <a:pPr lvl="1"/>
            <a:r>
              <a:rPr lang="en-US" dirty="0"/>
              <a:t>Email</a:t>
            </a:r>
          </a:p>
          <a:p>
            <a:pPr lvl="1"/>
            <a:r>
              <a:rPr lang="en-US" dirty="0"/>
              <a:t>Cayuse 424</a:t>
            </a:r>
          </a:p>
          <a:p>
            <a:pPr lvl="1"/>
            <a:r>
              <a:rPr lang="en-US" dirty="0"/>
              <a:t>External </a:t>
            </a:r>
            <a:r>
              <a:rPr lang="en-US" dirty="0" smtClean="0"/>
              <a:t>Systems</a:t>
            </a:r>
          </a:p>
          <a:p>
            <a:pPr lvl="1"/>
            <a:endParaRPr lang="en-US" dirty="0" smtClean="0"/>
          </a:p>
          <a:p>
            <a:r>
              <a:rPr lang="en-US" dirty="0" smtClean="0"/>
              <a:t>After the fact submission</a:t>
            </a:r>
            <a:endParaRPr lang="en-US" dirty="0"/>
          </a:p>
          <a:p>
            <a:endParaRPr lang="en-US" dirty="0"/>
          </a:p>
          <a:p>
            <a:endParaRPr lang="en-US" dirty="0"/>
          </a:p>
        </p:txBody>
      </p:sp>
    </p:spTree>
    <p:extLst>
      <p:ext uri="{BB962C8B-B14F-4D97-AF65-F5344CB8AC3E}">
        <p14:creationId xmlns:p14="http://schemas.microsoft.com/office/powerpoint/2010/main" val="3457263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90" y="0"/>
            <a:ext cx="9144000" cy="6858000"/>
          </a:xfrm>
          <a:prstGeom prst="rect">
            <a:avLst/>
          </a:prstGeom>
        </p:spPr>
      </p:pic>
      <p:pic>
        <p:nvPicPr>
          <p:cNvPr id="7" name="Content Placeholder 5">
            <a:extLst>
              <a:ext uri="{FF2B5EF4-FFF2-40B4-BE49-F238E27FC236}">
                <a16:creationId xmlns="" xmlns:a16="http://schemas.microsoft.com/office/drawing/2014/main" id="{9BBEA9A1-5505-47CB-8330-503577A3E9AA}"/>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835264" y="1166018"/>
            <a:ext cx="5473471" cy="4525963"/>
          </a:xfrm>
        </p:spPr>
      </p:pic>
      <p:sp>
        <p:nvSpPr>
          <p:cNvPr id="8" name="Title 7"/>
          <p:cNvSpPr>
            <a:spLocks noGrp="1"/>
          </p:cNvSpPr>
          <p:nvPr>
            <p:ph type="title"/>
          </p:nvPr>
        </p:nvSpPr>
        <p:spPr/>
        <p:txBody>
          <a:bodyPr/>
          <a:lstStyle/>
          <a:p>
            <a:endParaRPr lang="en-US"/>
          </a:p>
        </p:txBody>
      </p:sp>
    </p:spTree>
    <p:extLst>
      <p:ext uri="{BB962C8B-B14F-4D97-AF65-F5344CB8AC3E}">
        <p14:creationId xmlns:p14="http://schemas.microsoft.com/office/powerpoint/2010/main" val="2253457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 xmlns:a16="http://schemas.microsoft.com/office/drawing/2014/main" id="{D31B51C9-536C-4051-8516-DEDC3BBB55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886" y="670719"/>
            <a:ext cx="7270572" cy="5358913"/>
          </a:xfrm>
          <a:prstGeom prst="rect">
            <a:avLst/>
          </a:prstGeom>
        </p:spPr>
      </p:pic>
      <p:sp>
        <p:nvSpPr>
          <p:cNvPr id="7" name="Title 2">
            <a:extLst>
              <a:ext uri="{FF2B5EF4-FFF2-40B4-BE49-F238E27FC236}">
                <a16:creationId xmlns="" xmlns:a16="http://schemas.microsoft.com/office/drawing/2014/main" id="{007A9DC9-6E8C-4002-A649-608C60A46498}"/>
              </a:ext>
            </a:extLst>
          </p:cNvPr>
          <p:cNvSpPr>
            <a:spLocks noGrp="1"/>
          </p:cNvSpPr>
          <p:nvPr>
            <p:ph type="title"/>
          </p:nvPr>
        </p:nvSpPr>
        <p:spPr>
          <a:xfrm>
            <a:off x="906058" y="122238"/>
            <a:ext cx="7656286" cy="792162"/>
          </a:xfrm>
        </p:spPr>
        <p:txBody>
          <a:bodyPr/>
          <a:lstStyle/>
          <a:p>
            <a:r>
              <a:rPr lang="en-US" dirty="0"/>
              <a:t>Research Policies </a:t>
            </a:r>
          </a:p>
        </p:txBody>
      </p:sp>
    </p:spTree>
    <p:extLst>
      <p:ext uri="{BB962C8B-B14F-4D97-AF65-F5344CB8AC3E}">
        <p14:creationId xmlns:p14="http://schemas.microsoft.com/office/powerpoint/2010/main" val="3099617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 xmlns:a16="http://schemas.microsoft.com/office/drawing/2014/main" id="{6B160DE9-3AB9-4A3B-9794-25F4EF71E4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450" y="225694"/>
            <a:ext cx="6707651" cy="6189853"/>
          </a:xfrm>
          <a:prstGeom prst="rect">
            <a:avLst/>
          </a:prstGeom>
        </p:spPr>
      </p:pic>
    </p:spTree>
    <p:extLst>
      <p:ext uri="{BB962C8B-B14F-4D97-AF65-F5344CB8AC3E}">
        <p14:creationId xmlns:p14="http://schemas.microsoft.com/office/powerpoint/2010/main" val="13411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a:extLst>
              <a:ext uri="{FF2B5EF4-FFF2-40B4-BE49-F238E27FC236}">
                <a16:creationId xmlns="" xmlns:a16="http://schemas.microsoft.com/office/drawing/2014/main" id="{2AF5FCA3-EDA2-4055-89F3-A5F6635D3DC4}"/>
              </a:ext>
            </a:extLst>
          </p:cNvPr>
          <p:cNvSpPr>
            <a:spLocks noGrp="1"/>
          </p:cNvSpPr>
          <p:nvPr>
            <p:ph type="title"/>
          </p:nvPr>
        </p:nvSpPr>
        <p:spPr>
          <a:xfrm>
            <a:off x="457200" y="274638"/>
            <a:ext cx="8229600" cy="1143000"/>
          </a:xfrm>
        </p:spPr>
        <p:txBody>
          <a:bodyPr/>
          <a:lstStyle/>
          <a:p>
            <a:r>
              <a:rPr lang="en-US" sz="5400" dirty="0"/>
              <a:t>Agenda</a:t>
            </a:r>
            <a:endParaRPr lang="en-US" dirty="0"/>
          </a:p>
        </p:txBody>
      </p:sp>
      <p:sp>
        <p:nvSpPr>
          <p:cNvPr id="6" name="Content Placeholder 6">
            <a:extLst>
              <a:ext uri="{FF2B5EF4-FFF2-40B4-BE49-F238E27FC236}">
                <a16:creationId xmlns="" xmlns:a16="http://schemas.microsoft.com/office/drawing/2014/main" id="{9600094E-8190-4149-8879-01E904B1CD88}"/>
              </a:ext>
            </a:extLst>
          </p:cNvPr>
          <p:cNvSpPr>
            <a:spLocks noGrp="1"/>
          </p:cNvSpPr>
          <p:nvPr>
            <p:ph idx="1"/>
          </p:nvPr>
        </p:nvSpPr>
        <p:spPr>
          <a:xfrm>
            <a:off x="457200" y="1692276"/>
            <a:ext cx="8229600" cy="4589225"/>
          </a:xfrm>
        </p:spPr>
        <p:txBody>
          <a:bodyPr>
            <a:normAutofit/>
          </a:bodyPr>
          <a:lstStyle/>
          <a:p>
            <a:pPr>
              <a:lnSpc>
                <a:spcPct val="150000"/>
              </a:lnSpc>
            </a:pPr>
            <a:r>
              <a:rPr lang="en-US" dirty="0"/>
              <a:t>Welcome and Introductions</a:t>
            </a:r>
          </a:p>
          <a:p>
            <a:pPr>
              <a:lnSpc>
                <a:spcPct val="150000"/>
              </a:lnSpc>
            </a:pPr>
            <a:r>
              <a:rPr lang="en-US" dirty="0"/>
              <a:t>Research Roundup Purpose</a:t>
            </a:r>
          </a:p>
          <a:p>
            <a:pPr>
              <a:lnSpc>
                <a:spcPct val="150000"/>
              </a:lnSpc>
            </a:pPr>
            <a:r>
              <a:rPr lang="en-US" dirty="0"/>
              <a:t>Overview of Research Administration</a:t>
            </a:r>
          </a:p>
          <a:p>
            <a:pPr>
              <a:lnSpc>
                <a:spcPct val="150000"/>
              </a:lnSpc>
            </a:pPr>
            <a:r>
              <a:rPr lang="en-US" dirty="0" smtClean="0"/>
              <a:t>Roles </a:t>
            </a:r>
            <a:r>
              <a:rPr lang="en-US" dirty="0"/>
              <a:t>and Responsibilities</a:t>
            </a:r>
          </a:p>
          <a:p>
            <a:r>
              <a:rPr lang="en-US" dirty="0" smtClean="0"/>
              <a:t>Games and Prizes</a:t>
            </a:r>
            <a:endParaRPr lang="en-US" dirty="0"/>
          </a:p>
        </p:txBody>
      </p:sp>
    </p:spTree>
    <p:extLst>
      <p:ext uri="{BB962C8B-B14F-4D97-AF65-F5344CB8AC3E}">
        <p14:creationId xmlns:p14="http://schemas.microsoft.com/office/powerpoint/2010/main" val="491408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 xmlns:a16="http://schemas.microsoft.com/office/drawing/2014/main" id="{7BB5D069-2352-4D99-8F58-607607C3B6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46" y="127820"/>
            <a:ext cx="8746354" cy="5767037"/>
          </a:xfrm>
          <a:prstGeom prst="rect">
            <a:avLst/>
          </a:prstGeom>
        </p:spPr>
      </p:pic>
    </p:spTree>
    <p:extLst>
      <p:ext uri="{BB962C8B-B14F-4D97-AF65-F5344CB8AC3E}">
        <p14:creationId xmlns:p14="http://schemas.microsoft.com/office/powerpoint/2010/main" val="2239148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Content Placeholder 2">
            <a:extLst>
              <a:ext uri="{FF2B5EF4-FFF2-40B4-BE49-F238E27FC236}">
                <a16:creationId xmlns="" xmlns:a16="http://schemas.microsoft.com/office/drawing/2014/main" id="{A9CDE8A4-8512-4929-A514-478E2E1E026A}"/>
              </a:ext>
            </a:extLst>
          </p:cNvPr>
          <p:cNvSpPr>
            <a:spLocks noGrp="1"/>
          </p:cNvSpPr>
          <p:nvPr>
            <p:ph idx="1"/>
          </p:nvPr>
        </p:nvSpPr>
        <p:spPr>
          <a:xfrm>
            <a:off x="457200" y="1175658"/>
            <a:ext cx="8229600" cy="4950506"/>
          </a:xfrm>
        </p:spPr>
        <p:txBody>
          <a:bodyPr>
            <a:normAutofit lnSpcReduction="10000"/>
          </a:bodyPr>
          <a:lstStyle/>
          <a:p>
            <a:pPr marL="0" indent="0" algn="ctr">
              <a:buNone/>
            </a:pPr>
            <a:r>
              <a:rPr lang="en-US" dirty="0"/>
              <a:t>Get timely information on topics related to research, compliance and/or sponsored project activity at the University.</a:t>
            </a:r>
          </a:p>
          <a:p>
            <a:pPr lvl="1"/>
            <a:r>
              <a:rPr lang="en-US" sz="2200" dirty="0"/>
              <a:t>Policies and Procedures affecting sponsored projects and research compliance (research, public service and training)</a:t>
            </a:r>
          </a:p>
          <a:p>
            <a:pPr lvl="1"/>
            <a:r>
              <a:rPr lang="en-US" sz="2200" dirty="0"/>
              <a:t>Electronic systems updates, outages and changes (including Cayuse IRB/424/SP)</a:t>
            </a:r>
          </a:p>
          <a:p>
            <a:pPr lvl="1"/>
            <a:r>
              <a:rPr lang="en-US" sz="2200" dirty="0"/>
              <a:t>Forums, learning opportunities and office closures</a:t>
            </a:r>
          </a:p>
          <a:p>
            <a:pPr lvl="1"/>
            <a:endParaRPr lang="en-US" sz="2200" dirty="0"/>
          </a:p>
          <a:p>
            <a:pPr marL="57150" indent="0">
              <a:buNone/>
            </a:pPr>
            <a:r>
              <a:rPr lang="en-US" dirty="0"/>
              <a:t>Send an email to: </a:t>
            </a:r>
            <a:r>
              <a:rPr lang="en-US" u="sng" dirty="0">
                <a:hlinkClick r:id="rId5"/>
              </a:rPr>
              <a:t>listserv@listserv.memphis.edu</a:t>
            </a:r>
            <a:r>
              <a:rPr lang="en-US" dirty="0"/>
              <a:t>.  Enter </a:t>
            </a:r>
            <a:r>
              <a:rPr lang="en-US" i="1" dirty="0"/>
              <a:t>Subscribe</a:t>
            </a:r>
            <a:r>
              <a:rPr lang="en-US" dirty="0"/>
              <a:t> RESADMIN-L in the body with no other text.</a:t>
            </a:r>
          </a:p>
        </p:txBody>
      </p:sp>
      <p:sp>
        <p:nvSpPr>
          <p:cNvPr id="12" name="Title 1">
            <a:extLst>
              <a:ext uri="{FF2B5EF4-FFF2-40B4-BE49-F238E27FC236}">
                <a16:creationId xmlns="" xmlns:a16="http://schemas.microsoft.com/office/drawing/2014/main" id="{87FA2421-8D7E-4F5B-BB8E-BC250229E2F9}"/>
              </a:ext>
            </a:extLst>
          </p:cNvPr>
          <p:cNvSpPr>
            <a:spLocks noGrp="1"/>
          </p:cNvSpPr>
          <p:nvPr>
            <p:ph type="title"/>
          </p:nvPr>
        </p:nvSpPr>
        <p:spPr>
          <a:xfrm>
            <a:off x="457200" y="151267"/>
            <a:ext cx="8229600" cy="1143000"/>
          </a:xfrm>
        </p:spPr>
        <p:txBody>
          <a:bodyPr/>
          <a:lstStyle/>
          <a:p>
            <a:r>
              <a:rPr lang="en-US" dirty="0"/>
              <a:t>Join the VPR Listserv</a:t>
            </a:r>
          </a:p>
        </p:txBody>
      </p:sp>
    </p:spTree>
    <p:extLst>
      <p:ext uri="{BB962C8B-B14F-4D97-AF65-F5344CB8AC3E}">
        <p14:creationId xmlns:p14="http://schemas.microsoft.com/office/powerpoint/2010/main" val="1954291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798851" y="2410744"/>
            <a:ext cx="7387279" cy="1754326"/>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Research Administration </a:t>
            </a:r>
          </a:p>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TRIVIA </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893156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243102" y="2180156"/>
            <a:ext cx="8900898" cy="2800767"/>
          </a:xfrm>
          <a:prstGeom prst="rect">
            <a:avLst/>
          </a:prstGeom>
          <a:noFill/>
        </p:spPr>
        <p:txBody>
          <a:bodyPr wrap="none" lIns="91440" tIns="45720" rIns="91440" bIns="45720">
            <a:spAutoFit/>
          </a:bodyPr>
          <a:lstStyle/>
          <a:p>
            <a:pPr algn="ctr"/>
            <a:r>
              <a:rPr lang="en-US" sz="88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Watch your </a:t>
            </a:r>
            <a:endParaRPr lang="en-US" sz="88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r>
              <a:rPr lang="en-US" sz="88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email for a survey!</a:t>
            </a:r>
            <a:endParaRPr lang="en-US" sz="8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70922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6086" y="1987621"/>
            <a:ext cx="5638916"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scene3d>
              <a:camera prst="orthographicFront">
                <a:rot lat="0" lon="0" rev="0"/>
              </a:camera>
              <a:lightRig rig="threePt" dir="t"/>
            </a:scene3d>
          </a:bodyPr>
          <a:lstStyle/>
          <a:p>
            <a:pPr algn="ctr"/>
            <a:r>
              <a:rPr lang="en-US" sz="7200" b="1" cap="none" spc="0" dirty="0" smtClean="0">
                <a:ln w="12700">
                  <a:solidFill>
                    <a:schemeClr val="tx2">
                      <a:lumMod val="75000"/>
                    </a:schemeClr>
                  </a:solidFill>
                  <a:prstDash val="solid"/>
                </a:ln>
                <a:pattFill prst="wdDnDiag">
                  <a:fgClr>
                    <a:schemeClr val="tx2"/>
                  </a:fgClr>
                  <a:bgClr>
                    <a:schemeClr val="tx2">
                      <a:lumMod val="20000"/>
                      <a:lumOff val="80000"/>
                    </a:schemeClr>
                  </a:bgClr>
                </a:pattFill>
                <a:effectLst>
                  <a:outerShdw dist="38100" dir="2640000" algn="bl" rotWithShape="0">
                    <a:schemeClr val="tx2">
                      <a:lumMod val="75000"/>
                    </a:schemeClr>
                  </a:outerShdw>
                </a:effectLst>
              </a:rPr>
              <a:t>Welcome</a:t>
            </a:r>
            <a:r>
              <a:rPr lang="en-US" sz="72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7200" b="1" cap="none" spc="0" dirty="0" smtClean="0">
                <a:ln w="12700">
                  <a:solidFill>
                    <a:schemeClr val="tx2">
                      <a:lumMod val="75000"/>
                    </a:schemeClr>
                  </a:solidFill>
                  <a:prstDash val="solid"/>
                </a:ln>
                <a:pattFill prst="wdDnDiag">
                  <a:fgClr>
                    <a:schemeClr val="tx2"/>
                  </a:fgClr>
                  <a:bgClr>
                    <a:schemeClr val="tx2">
                      <a:lumMod val="20000"/>
                      <a:lumOff val="80000"/>
                    </a:schemeClr>
                  </a:bgClr>
                </a:pattFill>
                <a:effectLst>
                  <a:outerShdw dist="38100" dir="2640000" algn="bl" rotWithShape="0">
                    <a:schemeClr val="tx2">
                      <a:lumMod val="75000"/>
                    </a:schemeClr>
                  </a:outerShdw>
                </a:effectLst>
              </a:rPr>
              <a:t>and </a:t>
            </a:r>
          </a:p>
          <a:p>
            <a:pPr algn="ctr"/>
            <a:r>
              <a:rPr lang="en-US" sz="7200" b="1" cap="none" spc="0" dirty="0" smtClean="0">
                <a:ln w="12700">
                  <a:solidFill>
                    <a:schemeClr val="tx2">
                      <a:lumMod val="75000"/>
                    </a:schemeClr>
                  </a:solidFill>
                  <a:prstDash val="solid"/>
                </a:ln>
                <a:pattFill prst="wdDnDiag">
                  <a:fgClr>
                    <a:schemeClr val="tx2"/>
                  </a:fgClr>
                  <a:bgClr>
                    <a:schemeClr val="tx2">
                      <a:lumMod val="20000"/>
                      <a:lumOff val="80000"/>
                    </a:schemeClr>
                  </a:bgClr>
                </a:pattFill>
                <a:effectLst>
                  <a:outerShdw dist="38100" dir="2640000" algn="bl" rotWithShape="0">
                    <a:schemeClr val="tx2">
                      <a:lumMod val="75000"/>
                    </a:schemeClr>
                  </a:outerShdw>
                </a:effectLst>
              </a:rPr>
              <a:t>Introductions</a:t>
            </a:r>
            <a:endParaRPr lang="en-US" sz="7200" b="1" cap="none" spc="0" dirty="0">
              <a:ln w="12700">
                <a:solidFill>
                  <a:schemeClr val="tx2">
                    <a:lumMod val="75000"/>
                  </a:schemeClr>
                </a:solidFill>
                <a:prstDash val="solid"/>
              </a:ln>
              <a:pattFill prst="wdDn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16435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7">
            <a:extLst>
              <a:ext uri="{FF2B5EF4-FFF2-40B4-BE49-F238E27FC236}">
                <a16:creationId xmlns="" xmlns:a16="http://schemas.microsoft.com/office/drawing/2014/main" id="{2EA396DA-7EEC-4A89-AD6F-8089AD97EC53}"/>
              </a:ext>
            </a:extLst>
          </p:cNvPr>
          <p:cNvSpPr txBox="1">
            <a:spLocks/>
          </p:cNvSpPr>
          <p:nvPr/>
        </p:nvSpPr>
        <p:spPr>
          <a:xfrm>
            <a:off x="344909" y="857040"/>
            <a:ext cx="6855719"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latin typeface="+mn-lt"/>
            </a:endParaRPr>
          </a:p>
        </p:txBody>
      </p:sp>
      <p:sp>
        <p:nvSpPr>
          <p:cNvPr id="10" name="Title 9"/>
          <p:cNvSpPr>
            <a:spLocks noGrp="1"/>
          </p:cNvSpPr>
          <p:nvPr>
            <p:ph type="title"/>
          </p:nvPr>
        </p:nvSpPr>
        <p:spPr>
          <a:xfrm>
            <a:off x="457200" y="274638"/>
            <a:ext cx="6538686" cy="1143000"/>
          </a:xfrm>
        </p:spPr>
        <p:txBody>
          <a:bodyPr>
            <a:normAutofit/>
          </a:bodyPr>
          <a:lstStyle/>
          <a:p>
            <a:r>
              <a:rPr lang="en-US" dirty="0" smtClean="0"/>
              <a:t>Purpose</a:t>
            </a:r>
            <a:endParaRPr lang="en-US" dirty="0"/>
          </a:p>
        </p:txBody>
      </p:sp>
      <p:sp>
        <p:nvSpPr>
          <p:cNvPr id="11" name="Content Placeholder 10"/>
          <p:cNvSpPr>
            <a:spLocks noGrp="1"/>
          </p:cNvSpPr>
          <p:nvPr>
            <p:ph idx="1"/>
          </p:nvPr>
        </p:nvSpPr>
        <p:spPr>
          <a:xfrm>
            <a:off x="457200" y="1773141"/>
            <a:ext cx="8229600" cy="4353022"/>
          </a:xfrm>
        </p:spPr>
        <p:txBody>
          <a:bodyPr/>
          <a:lstStyle/>
          <a:p>
            <a:pPr>
              <a:lnSpc>
                <a:spcPct val="200000"/>
              </a:lnSpc>
            </a:pPr>
            <a:r>
              <a:rPr lang="en-US" dirty="0" smtClean="0"/>
              <a:t>Distribute information</a:t>
            </a:r>
          </a:p>
          <a:p>
            <a:pPr>
              <a:lnSpc>
                <a:spcPct val="200000"/>
              </a:lnSpc>
            </a:pPr>
            <a:r>
              <a:rPr lang="en-US" dirty="0" smtClean="0"/>
              <a:t>Network with peers and colleagues</a:t>
            </a:r>
          </a:p>
          <a:p>
            <a:pPr>
              <a:lnSpc>
                <a:spcPct val="200000"/>
              </a:lnSpc>
            </a:pPr>
            <a:r>
              <a:rPr lang="en-US" dirty="0" smtClean="0"/>
              <a:t>Training opportunities</a:t>
            </a:r>
          </a:p>
          <a:p>
            <a:endParaRPr lang="en-US" dirty="0" smtClean="0"/>
          </a:p>
          <a:p>
            <a:endParaRPr lang="en-US" dirty="0" smtClean="0"/>
          </a:p>
          <a:p>
            <a:endParaRPr lang="en-US" dirty="0"/>
          </a:p>
        </p:txBody>
      </p:sp>
    </p:spTree>
    <p:extLst>
      <p:ext uri="{BB962C8B-B14F-4D97-AF65-F5344CB8AC3E}">
        <p14:creationId xmlns:p14="http://schemas.microsoft.com/office/powerpoint/2010/main" val="1504459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7">
            <a:extLst>
              <a:ext uri="{FF2B5EF4-FFF2-40B4-BE49-F238E27FC236}">
                <a16:creationId xmlns="" xmlns:a16="http://schemas.microsoft.com/office/drawing/2014/main" id="{2EA396DA-7EEC-4A89-AD6F-8089AD97EC53}"/>
              </a:ext>
            </a:extLst>
          </p:cNvPr>
          <p:cNvSpPr txBox="1">
            <a:spLocks/>
          </p:cNvSpPr>
          <p:nvPr/>
        </p:nvSpPr>
        <p:spPr>
          <a:xfrm>
            <a:off x="344909" y="857040"/>
            <a:ext cx="6855719"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latin typeface="+mn-lt"/>
            </a:endParaRPr>
          </a:p>
        </p:txBody>
      </p:sp>
      <p:sp>
        <p:nvSpPr>
          <p:cNvPr id="10" name="Title 9"/>
          <p:cNvSpPr>
            <a:spLocks noGrp="1"/>
          </p:cNvSpPr>
          <p:nvPr>
            <p:ph type="title"/>
          </p:nvPr>
        </p:nvSpPr>
        <p:spPr>
          <a:xfrm>
            <a:off x="457200" y="274638"/>
            <a:ext cx="6538686" cy="1143000"/>
          </a:xfrm>
        </p:spPr>
        <p:txBody>
          <a:bodyPr>
            <a:normAutofit fontScale="90000"/>
          </a:bodyPr>
          <a:lstStyle/>
          <a:p>
            <a:r>
              <a:rPr lang="en-US" dirty="0" smtClean="0"/>
              <a:t>Division of Research and Innovation </a:t>
            </a:r>
            <a:endParaRPr lang="en-US" dirty="0"/>
          </a:p>
        </p:txBody>
      </p:sp>
      <p:sp>
        <p:nvSpPr>
          <p:cNvPr id="11" name="Content Placeholder 10"/>
          <p:cNvSpPr>
            <a:spLocks noGrp="1"/>
          </p:cNvSpPr>
          <p:nvPr>
            <p:ph idx="1"/>
          </p:nvPr>
        </p:nvSpPr>
        <p:spPr>
          <a:xfrm>
            <a:off x="457200" y="1600201"/>
            <a:ext cx="8229600" cy="2653748"/>
          </a:xfrm>
        </p:spPr>
        <p:txBody>
          <a:bodyPr/>
          <a:lstStyle/>
          <a:p>
            <a:r>
              <a:rPr lang="en-US" dirty="0" smtClean="0"/>
              <a:t>Office of Sponsored Programs</a:t>
            </a:r>
          </a:p>
          <a:p>
            <a:r>
              <a:rPr lang="en-US" dirty="0" smtClean="0"/>
              <a:t>Research Development</a:t>
            </a:r>
          </a:p>
          <a:p>
            <a:r>
              <a:rPr lang="en-US" dirty="0" smtClean="0"/>
              <a:t>Research Compliance</a:t>
            </a:r>
          </a:p>
          <a:p>
            <a:r>
              <a:rPr lang="en-US" dirty="0" smtClean="0"/>
              <a:t>FedEx Institute</a:t>
            </a:r>
          </a:p>
          <a:p>
            <a:endParaRPr lang="en-US" dirty="0" smtClean="0"/>
          </a:p>
          <a:p>
            <a:endParaRPr lang="en-US" dirty="0"/>
          </a:p>
        </p:txBody>
      </p:sp>
      <p:sp>
        <p:nvSpPr>
          <p:cNvPr id="6" name="Title 9"/>
          <p:cNvSpPr txBox="1">
            <a:spLocks/>
          </p:cNvSpPr>
          <p:nvPr/>
        </p:nvSpPr>
        <p:spPr>
          <a:xfrm>
            <a:off x="457199" y="4412974"/>
            <a:ext cx="8010939"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Division of Business and Finance</a:t>
            </a:r>
            <a:endParaRPr lang="en-US" dirty="0"/>
          </a:p>
        </p:txBody>
      </p:sp>
      <p:sp>
        <p:nvSpPr>
          <p:cNvPr id="7" name="Content Placeholder 10"/>
          <p:cNvSpPr txBox="1">
            <a:spLocks/>
          </p:cNvSpPr>
          <p:nvPr/>
        </p:nvSpPr>
        <p:spPr>
          <a:xfrm>
            <a:off x="344909" y="5416825"/>
            <a:ext cx="8229600" cy="12954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Grants &amp; Contracts Accounting</a:t>
            </a:r>
          </a:p>
          <a:p>
            <a:endParaRPr lang="en-US" dirty="0" smtClean="0"/>
          </a:p>
          <a:p>
            <a:endParaRPr lang="en-US" dirty="0"/>
          </a:p>
        </p:txBody>
      </p:sp>
    </p:spTree>
    <p:extLst>
      <p:ext uri="{BB962C8B-B14F-4D97-AF65-F5344CB8AC3E}">
        <p14:creationId xmlns:p14="http://schemas.microsoft.com/office/powerpoint/2010/main" val="203189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171" y="0"/>
            <a:ext cx="9144000" cy="6858000"/>
          </a:xfrm>
          <a:prstGeom prst="rect">
            <a:avLst/>
          </a:prstGeom>
        </p:spPr>
      </p:pic>
      <p:sp>
        <p:nvSpPr>
          <p:cNvPr id="2" name="Title 1"/>
          <p:cNvSpPr>
            <a:spLocks noGrp="1"/>
          </p:cNvSpPr>
          <p:nvPr>
            <p:ph type="title"/>
          </p:nvPr>
        </p:nvSpPr>
        <p:spPr/>
        <p:txBody>
          <a:bodyPr>
            <a:noAutofit/>
          </a:bodyPr>
          <a:lstStyle/>
          <a:p>
            <a:pPr algn="l"/>
            <a:r>
              <a:rPr lang="en-US" dirty="0" smtClean="0"/>
              <a:t>Research Compliance</a:t>
            </a:r>
            <a:r>
              <a:rPr lang="en-US" dirty="0"/>
              <a:t/>
            </a:r>
            <a:br>
              <a:rPr lang="en-US" dirty="0"/>
            </a:br>
            <a:endParaRPr lang="en-US" sz="1800" dirty="0"/>
          </a:p>
        </p:txBody>
      </p:sp>
      <p:sp>
        <p:nvSpPr>
          <p:cNvPr id="9" name="Content Placeholder 8"/>
          <p:cNvSpPr>
            <a:spLocks noGrp="1"/>
          </p:cNvSpPr>
          <p:nvPr>
            <p:ph sz="half" idx="1"/>
          </p:nvPr>
        </p:nvSpPr>
        <p:spPr/>
        <p:txBody>
          <a:bodyPr>
            <a:normAutofit lnSpcReduction="10000"/>
          </a:bodyPr>
          <a:lstStyle/>
          <a:p>
            <a:endParaRPr lang="en-US" dirty="0" smtClean="0"/>
          </a:p>
          <a:p>
            <a:endParaRPr lang="en-US" dirty="0" smtClean="0"/>
          </a:p>
        </p:txBody>
      </p:sp>
      <p:sp>
        <p:nvSpPr>
          <p:cNvPr id="10" name="Content Placeholder 9"/>
          <p:cNvSpPr>
            <a:spLocks noGrp="1"/>
          </p:cNvSpPr>
          <p:nvPr>
            <p:ph sz="half" idx="2"/>
          </p:nvPr>
        </p:nvSpPr>
        <p:spPr>
          <a:xfrm>
            <a:off x="533400" y="1911123"/>
            <a:ext cx="4038600" cy="4525963"/>
          </a:xfrm>
        </p:spPr>
        <p:txBody>
          <a:bodyPr>
            <a:normAutofit lnSpcReduction="10000"/>
          </a:bodyPr>
          <a:lstStyle/>
          <a:p>
            <a:pPr marL="0" indent="0">
              <a:buNone/>
            </a:pPr>
            <a:r>
              <a:rPr lang="en-US" b="1" dirty="0"/>
              <a:t>Beverly Jacobik</a:t>
            </a:r>
            <a:br>
              <a:rPr lang="en-US" b="1" dirty="0"/>
            </a:br>
            <a:r>
              <a:rPr lang="en-US" dirty="0" smtClean="0"/>
              <a:t>Sr. Associate </a:t>
            </a:r>
            <a:r>
              <a:rPr lang="en-US" dirty="0"/>
              <a:t>Director for Research Compliance</a:t>
            </a:r>
            <a:br>
              <a:rPr lang="en-US" dirty="0"/>
            </a:br>
            <a:r>
              <a:rPr lang="en-US" dirty="0"/>
              <a:t>Financial Conflict of Interest Officer</a:t>
            </a:r>
            <a:br>
              <a:rPr lang="en-US" dirty="0"/>
            </a:br>
            <a:r>
              <a:rPr lang="en-US" dirty="0"/>
              <a:t>Export Controls Officer</a:t>
            </a:r>
            <a:br>
              <a:rPr lang="en-US" dirty="0"/>
            </a:br>
            <a:r>
              <a:rPr lang="en-US" dirty="0"/>
              <a:t/>
            </a:r>
            <a:br>
              <a:rPr lang="en-US" dirty="0"/>
            </a:br>
            <a:r>
              <a:rPr lang="en-US" b="1" dirty="0"/>
              <a:t>Kellie Watson</a:t>
            </a:r>
            <a:r>
              <a:rPr lang="en-US" dirty="0"/>
              <a:t/>
            </a:r>
            <a:br>
              <a:rPr lang="en-US" dirty="0"/>
            </a:br>
            <a:r>
              <a:rPr lang="en-US" dirty="0"/>
              <a:t>Research Compliance Coordinator</a:t>
            </a:r>
            <a:br>
              <a:rPr lang="en-US" dirty="0"/>
            </a:br>
            <a:r>
              <a:rPr lang="en-US" dirty="0"/>
              <a:t>IRB Administrator</a:t>
            </a:r>
          </a:p>
          <a:p>
            <a:endParaRPr lang="en-US" dirty="0"/>
          </a:p>
        </p:txBody>
      </p:sp>
      <p:sp>
        <p:nvSpPr>
          <p:cNvPr id="6" name="Content Placeholder 9"/>
          <p:cNvSpPr txBox="1">
            <a:spLocks/>
          </p:cNvSpPr>
          <p:nvPr/>
        </p:nvSpPr>
        <p:spPr>
          <a:xfrm>
            <a:off x="5000171" y="1911123"/>
            <a:ext cx="4038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b="1" dirty="0" smtClean="0"/>
              <a:t>Karyl Buddington</a:t>
            </a:r>
          </a:p>
          <a:p>
            <a:pPr marL="0" indent="0">
              <a:buNone/>
            </a:pPr>
            <a:r>
              <a:rPr lang="en-US" dirty="0"/>
              <a:t>Director, Animal Care Facilities </a:t>
            </a:r>
            <a:r>
              <a:rPr lang="en-US" dirty="0" smtClean="0"/>
              <a:t/>
            </a:r>
            <a:br>
              <a:rPr lang="en-US" dirty="0" smtClean="0"/>
            </a:br>
            <a:r>
              <a:rPr lang="en-US" dirty="0" smtClean="0"/>
              <a:t/>
            </a:r>
            <a:br>
              <a:rPr lang="en-US" dirty="0" smtClean="0"/>
            </a:br>
            <a:r>
              <a:rPr lang="en-US" b="1" dirty="0" smtClean="0"/>
              <a:t>Donny Ray</a:t>
            </a:r>
            <a:r>
              <a:rPr lang="en-US" dirty="0" smtClean="0"/>
              <a:t/>
            </a:r>
            <a:br>
              <a:rPr lang="en-US" dirty="0" smtClean="0"/>
            </a:br>
            <a:r>
              <a:rPr lang="en-US" dirty="0" smtClean="0"/>
              <a:t>Manager</a:t>
            </a:r>
            <a:r>
              <a:rPr lang="en-US" dirty="0"/>
              <a:t>, Animal Care </a:t>
            </a:r>
            <a:r>
              <a:rPr lang="en-US" dirty="0" smtClean="0"/>
              <a:t>Facilities</a:t>
            </a:r>
          </a:p>
          <a:p>
            <a:pPr marL="0" indent="0">
              <a:buNone/>
            </a:pPr>
            <a:endParaRPr lang="en-US" dirty="0"/>
          </a:p>
          <a:p>
            <a:pPr marL="0" indent="0">
              <a:buNone/>
            </a:pPr>
            <a:r>
              <a:rPr lang="en-US" dirty="0" smtClean="0"/>
              <a:t>Animal Care Technicians </a:t>
            </a:r>
            <a:endParaRPr lang="en-US" dirty="0"/>
          </a:p>
        </p:txBody>
      </p:sp>
    </p:spTree>
    <p:extLst>
      <p:ext uri="{BB962C8B-B14F-4D97-AF65-F5344CB8AC3E}">
        <p14:creationId xmlns:p14="http://schemas.microsoft.com/office/powerpoint/2010/main" val="110836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43" y="72572"/>
            <a:ext cx="9144000" cy="6858000"/>
          </a:xfrm>
          <a:prstGeom prst="rect">
            <a:avLst/>
          </a:prstGeom>
        </p:spPr>
      </p:pic>
      <p:sp>
        <p:nvSpPr>
          <p:cNvPr id="2" name="Title 1"/>
          <p:cNvSpPr>
            <a:spLocks noGrp="1"/>
          </p:cNvSpPr>
          <p:nvPr>
            <p:ph type="title"/>
          </p:nvPr>
        </p:nvSpPr>
        <p:spPr/>
        <p:txBody>
          <a:bodyPr>
            <a:noAutofit/>
          </a:bodyPr>
          <a:lstStyle/>
          <a:p>
            <a:pPr algn="l"/>
            <a:r>
              <a:rPr lang="en-US" dirty="0"/>
              <a:t>Office of Sponsored </a:t>
            </a:r>
            <a:r>
              <a:rPr lang="en-US" dirty="0" smtClean="0"/>
              <a:t>Programs</a:t>
            </a:r>
            <a:r>
              <a:rPr lang="en-US" dirty="0"/>
              <a:t/>
            </a:r>
            <a:br>
              <a:rPr lang="en-US" dirty="0"/>
            </a:br>
            <a:endParaRPr lang="en-US" sz="1800" dirty="0"/>
          </a:p>
        </p:txBody>
      </p:sp>
      <p:sp>
        <p:nvSpPr>
          <p:cNvPr id="9" name="Content Placeholder 8"/>
          <p:cNvSpPr>
            <a:spLocks noGrp="1"/>
          </p:cNvSpPr>
          <p:nvPr>
            <p:ph sz="half" idx="1"/>
          </p:nvPr>
        </p:nvSpPr>
        <p:spPr>
          <a:xfrm>
            <a:off x="457200" y="2025441"/>
            <a:ext cx="4038600" cy="4525963"/>
          </a:xfrm>
        </p:spPr>
        <p:txBody>
          <a:bodyPr>
            <a:normAutofit fontScale="92500" lnSpcReduction="10000"/>
          </a:bodyPr>
          <a:lstStyle/>
          <a:p>
            <a:pPr marL="0" indent="0">
              <a:buNone/>
            </a:pPr>
            <a:r>
              <a:rPr lang="en-US" dirty="0" smtClean="0"/>
              <a:t>Heather Winters, </a:t>
            </a:r>
            <a:r>
              <a:rPr lang="en-US" sz="2400" dirty="0" smtClean="0"/>
              <a:t>Senior </a:t>
            </a:r>
            <a:r>
              <a:rPr lang="en-US" sz="2400" dirty="0" smtClean="0"/>
              <a:t>Director</a:t>
            </a:r>
          </a:p>
          <a:p>
            <a:pPr marL="0" indent="0">
              <a:buNone/>
            </a:pPr>
            <a:endParaRPr lang="en-US" sz="2400" dirty="0" smtClean="0"/>
          </a:p>
          <a:p>
            <a:pPr marL="0" indent="0">
              <a:buNone/>
            </a:pPr>
            <a:r>
              <a:rPr lang="en-US" dirty="0" smtClean="0"/>
              <a:t>Ty Flores</a:t>
            </a:r>
            <a:r>
              <a:rPr lang="en-US" sz="2400" dirty="0" smtClean="0"/>
              <a:t>,</a:t>
            </a:r>
          </a:p>
          <a:p>
            <a:pPr marL="0" indent="0">
              <a:buNone/>
            </a:pPr>
            <a:r>
              <a:rPr lang="en-US" sz="2400" dirty="0" smtClean="0"/>
              <a:t> </a:t>
            </a:r>
            <a:r>
              <a:rPr lang="en-US" sz="2400" dirty="0" smtClean="0"/>
              <a:t>Sponsored Programs Administrator (SPA</a:t>
            </a:r>
            <a:r>
              <a:rPr lang="en-US" sz="2400" dirty="0" smtClean="0"/>
              <a:t>)</a:t>
            </a:r>
          </a:p>
          <a:p>
            <a:pPr marL="0" indent="0">
              <a:buNone/>
            </a:pPr>
            <a:endParaRPr lang="en-US" sz="2400" dirty="0" smtClean="0"/>
          </a:p>
          <a:p>
            <a:pPr marL="0" indent="0">
              <a:buNone/>
            </a:pPr>
            <a:r>
              <a:rPr lang="en-US" dirty="0" smtClean="0"/>
              <a:t>Stephanie Thompson, </a:t>
            </a:r>
            <a:r>
              <a:rPr lang="en-US" sz="2400" dirty="0"/>
              <a:t>Sponsored Programs Administrator (SPA)</a:t>
            </a:r>
          </a:p>
          <a:p>
            <a:endParaRPr lang="en-US" dirty="0" smtClean="0"/>
          </a:p>
          <a:p>
            <a:pPr marL="0" indent="0">
              <a:buNone/>
            </a:pPr>
            <a:r>
              <a:rPr lang="en-US" dirty="0"/>
              <a:t>Student workers</a:t>
            </a:r>
          </a:p>
          <a:p>
            <a:endParaRPr lang="en-US" dirty="0" smtClean="0"/>
          </a:p>
        </p:txBody>
      </p:sp>
      <p:sp>
        <p:nvSpPr>
          <p:cNvPr id="10" name="Content Placeholder 9"/>
          <p:cNvSpPr>
            <a:spLocks noGrp="1"/>
          </p:cNvSpPr>
          <p:nvPr>
            <p:ph sz="half" idx="2"/>
          </p:nvPr>
        </p:nvSpPr>
        <p:spPr>
          <a:xfrm>
            <a:off x="4887686" y="2025441"/>
            <a:ext cx="4038600" cy="4525963"/>
          </a:xfrm>
        </p:spPr>
        <p:txBody>
          <a:bodyPr>
            <a:normAutofit fontScale="92500" lnSpcReduction="10000"/>
          </a:bodyPr>
          <a:lstStyle/>
          <a:p>
            <a:pPr marL="0" indent="0">
              <a:buNone/>
            </a:pPr>
            <a:r>
              <a:rPr lang="en-US" dirty="0" smtClean="0"/>
              <a:t>Angela </a:t>
            </a:r>
            <a:r>
              <a:rPr lang="en-US" dirty="0"/>
              <a:t>Fair, Sr. Associate Director</a:t>
            </a:r>
          </a:p>
          <a:p>
            <a:pPr marL="0" indent="0">
              <a:buNone/>
            </a:pPr>
            <a:endParaRPr lang="en-US" dirty="0"/>
          </a:p>
          <a:p>
            <a:pPr marL="0" indent="0">
              <a:buNone/>
            </a:pPr>
            <a:r>
              <a:rPr lang="en-US" dirty="0" smtClean="0"/>
              <a:t>Laura </a:t>
            </a:r>
            <a:r>
              <a:rPr lang="en-US" dirty="0" smtClean="0"/>
              <a:t>Wright,</a:t>
            </a:r>
            <a:r>
              <a:rPr lang="en-US" sz="2600" dirty="0" smtClean="0"/>
              <a:t> </a:t>
            </a:r>
            <a:r>
              <a:rPr lang="en-US" sz="2600" dirty="0"/>
              <a:t>Sponsored Programs Administrator (SPA</a:t>
            </a:r>
            <a:r>
              <a:rPr lang="en-US" sz="2600" dirty="0" smtClean="0"/>
              <a:t>)</a:t>
            </a:r>
          </a:p>
          <a:p>
            <a:pPr marL="0" indent="0">
              <a:buNone/>
            </a:pPr>
            <a:endParaRPr lang="en-US" sz="2600" dirty="0"/>
          </a:p>
          <a:p>
            <a:pPr marL="0" indent="0">
              <a:buNone/>
            </a:pPr>
            <a:r>
              <a:rPr lang="en-US" dirty="0" smtClean="0"/>
              <a:t>Leslie Ingram, </a:t>
            </a:r>
            <a:r>
              <a:rPr lang="en-US" sz="2600" dirty="0" err="1" smtClean="0"/>
              <a:t>eRA</a:t>
            </a:r>
            <a:r>
              <a:rPr lang="en-US" sz="2600" dirty="0" smtClean="0"/>
              <a:t> </a:t>
            </a:r>
            <a:r>
              <a:rPr lang="en-US" sz="2600" dirty="0" smtClean="0"/>
              <a:t>Coordinator</a:t>
            </a:r>
          </a:p>
          <a:p>
            <a:pPr marL="0" indent="0">
              <a:buNone/>
            </a:pPr>
            <a:endParaRPr lang="en-US" sz="2600" dirty="0" smtClean="0"/>
          </a:p>
          <a:p>
            <a:pPr marL="0" indent="0">
              <a:buNone/>
            </a:pPr>
            <a:r>
              <a:rPr lang="en-US" dirty="0" smtClean="0"/>
              <a:t>Lauren Williams, </a:t>
            </a:r>
            <a:r>
              <a:rPr lang="en-US" sz="2600" dirty="0" smtClean="0"/>
              <a:t>Sponsored Programs </a:t>
            </a:r>
            <a:r>
              <a:rPr lang="en-US" sz="2600" dirty="0" smtClean="0"/>
              <a:t>Coordinator</a:t>
            </a:r>
          </a:p>
          <a:p>
            <a:pPr marL="0" indent="0">
              <a:buNone/>
            </a:pPr>
            <a:endParaRPr lang="en-US" dirty="0" smtClean="0"/>
          </a:p>
        </p:txBody>
      </p:sp>
    </p:spTree>
    <p:extLst>
      <p:ext uri="{BB962C8B-B14F-4D97-AF65-F5344CB8AC3E}">
        <p14:creationId xmlns:p14="http://schemas.microsoft.com/office/powerpoint/2010/main" val="973280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43" y="72572"/>
            <a:ext cx="9144000" cy="6858000"/>
          </a:xfrm>
          <a:prstGeom prst="rect">
            <a:avLst/>
          </a:prstGeom>
        </p:spPr>
      </p:pic>
      <p:sp>
        <p:nvSpPr>
          <p:cNvPr id="2" name="Title 1"/>
          <p:cNvSpPr>
            <a:spLocks noGrp="1"/>
          </p:cNvSpPr>
          <p:nvPr>
            <p:ph type="title"/>
          </p:nvPr>
        </p:nvSpPr>
        <p:spPr>
          <a:xfrm>
            <a:off x="457200" y="274638"/>
            <a:ext cx="7184003" cy="2587832"/>
          </a:xfrm>
        </p:spPr>
        <p:txBody>
          <a:bodyPr>
            <a:noAutofit/>
          </a:bodyPr>
          <a:lstStyle/>
          <a:p>
            <a:pPr algn="l"/>
            <a:r>
              <a:rPr lang="en-US" dirty="0" smtClean="0"/>
              <a:t>Research Development</a:t>
            </a:r>
            <a:br>
              <a:rPr lang="en-US" dirty="0" smtClean="0"/>
            </a:br>
            <a:r>
              <a:rPr lang="en-US" sz="1800" dirty="0" smtClean="0"/>
              <a:t>focuses </a:t>
            </a:r>
            <a:r>
              <a:rPr lang="en-US" sz="1800" dirty="0"/>
              <a:t>on increasing institutional research competitiveness through targeted capacity building, partnership and interdisciplinary team development, and proposal development assistance activities. This team manages limited competition proposals, large-scale or center proposals, and Career development proposals.</a:t>
            </a:r>
          </a:p>
        </p:txBody>
      </p:sp>
      <p:sp>
        <p:nvSpPr>
          <p:cNvPr id="9" name="Content Placeholder 8"/>
          <p:cNvSpPr>
            <a:spLocks noGrp="1"/>
          </p:cNvSpPr>
          <p:nvPr>
            <p:ph sz="half" idx="1"/>
          </p:nvPr>
        </p:nvSpPr>
        <p:spPr>
          <a:xfrm>
            <a:off x="457200" y="3116911"/>
            <a:ext cx="4038600" cy="3434493"/>
          </a:xfrm>
        </p:spPr>
        <p:txBody>
          <a:bodyPr>
            <a:normAutofit fontScale="92500" lnSpcReduction="20000"/>
          </a:bodyPr>
          <a:lstStyle/>
          <a:p>
            <a:pPr marL="0" indent="0">
              <a:buNone/>
            </a:pPr>
            <a:r>
              <a:rPr lang="en-US" dirty="0" smtClean="0"/>
              <a:t>Deborah Hernandez, Director </a:t>
            </a:r>
          </a:p>
          <a:p>
            <a:pPr marL="0" indent="0">
              <a:buNone/>
            </a:pPr>
            <a:r>
              <a:rPr lang="en-US" sz="1900" dirty="0" smtClean="0"/>
              <a:t>Portfolio:</a:t>
            </a:r>
          </a:p>
          <a:p>
            <a:pPr marL="0" indent="0">
              <a:buNone/>
            </a:pPr>
            <a:r>
              <a:rPr lang="en-US" sz="1900" dirty="0" smtClean="0"/>
              <a:t>Physical </a:t>
            </a:r>
            <a:r>
              <a:rPr lang="en-US" sz="1900" dirty="0"/>
              <a:t>Sciences, Engineering, </a:t>
            </a:r>
            <a:r>
              <a:rPr lang="en-US" sz="1900" dirty="0" smtClean="0"/>
              <a:t>Business; the </a:t>
            </a:r>
            <a:r>
              <a:rPr lang="en-US" sz="1900" dirty="0"/>
              <a:t>University's Strategic Research Investment Fund Projects, STEM Doctoral Fellowship Programs, Partnership with the Czech Academy of Sciences, and Research Infrastructure projects</a:t>
            </a:r>
            <a:r>
              <a:rPr lang="en-US" sz="1900" dirty="0" smtClean="0"/>
              <a:t>.</a:t>
            </a:r>
          </a:p>
          <a:p>
            <a:pPr marL="0" indent="0">
              <a:buNone/>
            </a:pPr>
            <a:endParaRPr lang="en-US" sz="1900" dirty="0" smtClean="0"/>
          </a:p>
          <a:p>
            <a:pPr marL="0" indent="0">
              <a:buNone/>
            </a:pPr>
            <a:r>
              <a:rPr lang="en-US" dirty="0"/>
              <a:t>Vernisa Hazlett, Project Coordinator</a:t>
            </a:r>
          </a:p>
          <a:p>
            <a:endParaRPr lang="en-US" sz="1900" dirty="0" smtClean="0"/>
          </a:p>
          <a:p>
            <a:endParaRPr lang="en-US" dirty="0"/>
          </a:p>
          <a:p>
            <a:endParaRPr lang="en-US" dirty="0" smtClean="0"/>
          </a:p>
          <a:p>
            <a:endParaRPr lang="en-US" dirty="0" smtClean="0"/>
          </a:p>
          <a:p>
            <a:endParaRPr lang="en-US" dirty="0" smtClean="0"/>
          </a:p>
        </p:txBody>
      </p:sp>
      <p:sp>
        <p:nvSpPr>
          <p:cNvPr id="10" name="Content Placeholder 9"/>
          <p:cNvSpPr>
            <a:spLocks noGrp="1"/>
          </p:cNvSpPr>
          <p:nvPr>
            <p:ph sz="half" idx="2"/>
          </p:nvPr>
        </p:nvSpPr>
        <p:spPr>
          <a:xfrm>
            <a:off x="4887686" y="3116911"/>
            <a:ext cx="4038600" cy="3434493"/>
          </a:xfrm>
        </p:spPr>
        <p:txBody>
          <a:bodyPr>
            <a:normAutofit fontScale="92500" lnSpcReduction="20000"/>
          </a:bodyPr>
          <a:lstStyle/>
          <a:p>
            <a:pPr marL="0" indent="0">
              <a:buNone/>
            </a:pPr>
            <a:r>
              <a:rPr lang="en-US" dirty="0"/>
              <a:t>Mary Earheart-Brown, Sr. Associate </a:t>
            </a:r>
            <a:r>
              <a:rPr lang="en-US" dirty="0" smtClean="0"/>
              <a:t>Director</a:t>
            </a:r>
          </a:p>
          <a:p>
            <a:pPr marL="0" indent="0">
              <a:buNone/>
            </a:pPr>
            <a:r>
              <a:rPr lang="en-US" sz="1700" dirty="0" smtClean="0"/>
              <a:t>Portfolio: </a:t>
            </a:r>
          </a:p>
          <a:p>
            <a:pPr marL="0" indent="0">
              <a:buNone/>
            </a:pPr>
            <a:r>
              <a:rPr lang="en-US" sz="1700" dirty="0" smtClean="0"/>
              <a:t>Education</a:t>
            </a:r>
            <a:r>
              <a:rPr lang="en-US" sz="1700" dirty="0"/>
              <a:t>, Humanities, Fine Arts, Social </a:t>
            </a:r>
            <a:r>
              <a:rPr lang="en-US" sz="1700" dirty="0" smtClean="0"/>
              <a:t>Sciences; Communities </a:t>
            </a:r>
            <a:r>
              <a:rPr lang="en-US" sz="1700" dirty="0"/>
              <a:t>of Research Scholars Program (CoRS) and the University's Partnership with the Urban Child Institute.</a:t>
            </a:r>
          </a:p>
          <a:p>
            <a:endParaRPr lang="en-US" dirty="0" smtClean="0"/>
          </a:p>
          <a:p>
            <a:pPr marL="0" indent="0">
              <a:buNone/>
            </a:pPr>
            <a:r>
              <a:rPr lang="en-US" dirty="0" smtClean="0"/>
              <a:t>Francoise Mireles, Research Development Specialist</a:t>
            </a:r>
          </a:p>
        </p:txBody>
      </p:sp>
    </p:spTree>
    <p:extLst>
      <p:ext uri="{BB962C8B-B14F-4D97-AF65-F5344CB8AC3E}">
        <p14:creationId xmlns:p14="http://schemas.microsoft.com/office/powerpoint/2010/main" val="1831579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43" y="72572"/>
            <a:ext cx="9144000" cy="6858000"/>
          </a:xfrm>
          <a:prstGeom prst="rect">
            <a:avLst/>
          </a:prstGeom>
        </p:spPr>
      </p:pic>
      <p:sp>
        <p:nvSpPr>
          <p:cNvPr id="2" name="Title 1"/>
          <p:cNvSpPr>
            <a:spLocks noGrp="1"/>
          </p:cNvSpPr>
          <p:nvPr>
            <p:ph type="title"/>
          </p:nvPr>
        </p:nvSpPr>
        <p:spPr>
          <a:xfrm>
            <a:off x="457200" y="274638"/>
            <a:ext cx="6858000" cy="1143000"/>
          </a:xfrm>
        </p:spPr>
        <p:txBody>
          <a:bodyPr>
            <a:normAutofit fontScale="90000"/>
          </a:bodyPr>
          <a:lstStyle/>
          <a:p>
            <a:r>
              <a:rPr lang="en-US" dirty="0" smtClean="0"/>
              <a:t>Grants &amp; Contracts Accounting</a:t>
            </a:r>
            <a:endParaRPr lang="en-US" dirty="0"/>
          </a:p>
        </p:txBody>
      </p:sp>
      <p:sp>
        <p:nvSpPr>
          <p:cNvPr id="6" name="Content Placeholder 5"/>
          <p:cNvSpPr>
            <a:spLocks noGrp="1"/>
          </p:cNvSpPr>
          <p:nvPr>
            <p:ph idx="1"/>
          </p:nvPr>
        </p:nvSpPr>
        <p:spPr>
          <a:xfrm>
            <a:off x="457200" y="2122998"/>
            <a:ext cx="8229600" cy="4003165"/>
          </a:xfrm>
        </p:spPr>
        <p:txBody>
          <a:bodyPr/>
          <a:lstStyle/>
          <a:p>
            <a:pPr marL="0" indent="0">
              <a:buNone/>
            </a:pPr>
            <a:r>
              <a:rPr lang="en-US" dirty="0"/>
              <a:t>Grants and Contracts Accounting is responsible for the review and reporting of all restricted and endowment accounts at the University. This includes grants, contracts, gift accounts, scholarships, Chairs of Excellence, Centers of Excellence, and other restricted activities.</a:t>
            </a:r>
          </a:p>
        </p:txBody>
      </p:sp>
    </p:spTree>
    <p:extLst>
      <p:ext uri="{BB962C8B-B14F-4D97-AF65-F5344CB8AC3E}">
        <p14:creationId xmlns:p14="http://schemas.microsoft.com/office/powerpoint/2010/main" val="1905270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2720</TotalTime>
  <Words>518</Words>
  <Application>Microsoft Macintosh PowerPoint</Application>
  <PresentationFormat>On-screen Show (4:3)</PresentationFormat>
  <Paragraphs>124</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Calibri</vt:lpstr>
      <vt:lpstr>Arial</vt:lpstr>
      <vt:lpstr>Office Theme</vt:lpstr>
      <vt:lpstr>PowerPoint Presentation</vt:lpstr>
      <vt:lpstr>Agenda</vt:lpstr>
      <vt:lpstr>PowerPoint Presentation</vt:lpstr>
      <vt:lpstr>Purpose</vt:lpstr>
      <vt:lpstr>Division of Research and Innovation </vt:lpstr>
      <vt:lpstr>Research Compliance </vt:lpstr>
      <vt:lpstr>Office of Sponsored Programs </vt:lpstr>
      <vt:lpstr>Research Development focuses on increasing institutional research competitiveness through targeted capacity building, partnership and interdisciplinary team development, and proposal development assistance activities. This team manages limited competition proposals, large-scale or center proposals, and Career development proposals.</vt:lpstr>
      <vt:lpstr>Grants &amp; Contracts Accounting</vt:lpstr>
      <vt:lpstr>Research Administration</vt:lpstr>
      <vt:lpstr>Roles/Responsibilities OSP</vt:lpstr>
      <vt:lpstr>Roles/Responsibilities Departmental Admins</vt:lpstr>
      <vt:lpstr>Roles/Responsibilities PI/Chair/Deans</vt:lpstr>
      <vt:lpstr>Proposal Submission – Best Practices</vt:lpstr>
      <vt:lpstr>Proposal Submission – Best Practices</vt:lpstr>
      <vt:lpstr>Proposal Submission – Best Practices</vt:lpstr>
      <vt:lpstr>PowerPoint Presentation</vt:lpstr>
      <vt:lpstr>Research Policies </vt:lpstr>
      <vt:lpstr>PowerPoint Presentation</vt:lpstr>
      <vt:lpstr>PowerPoint Presentation</vt:lpstr>
      <vt:lpstr>Join the VPR Listserv</vt:lpstr>
      <vt:lpstr>PowerPoint Presentation</vt:lpstr>
      <vt:lpstr>PowerPoint Presentation</vt:lpstr>
    </vt:vector>
  </TitlesOfParts>
  <Company>Arher Malom Inc.</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Terri Harris</dc:creator>
  <cp:lastModifiedBy>Heather Winters (hwinters)</cp:lastModifiedBy>
  <cp:revision>23</cp:revision>
  <dcterms:created xsi:type="dcterms:W3CDTF">2015-02-18T21:50:14Z</dcterms:created>
  <dcterms:modified xsi:type="dcterms:W3CDTF">2019-02-01T15:44:57Z</dcterms:modified>
</cp:coreProperties>
</file>