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58" r:id="rId2"/>
    <p:sldId id="260" r:id="rId3"/>
    <p:sldId id="261" r:id="rId4"/>
    <p:sldId id="264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31"/>
    <p:restoredTop sz="50000"/>
  </p:normalViewPr>
  <p:slideViewPr>
    <p:cSldViewPr snapToGrid="0" snapToObjects="1">
      <p:cViewPr varScale="1">
        <p:scale>
          <a:sx n="81" d="100"/>
          <a:sy n="81" d="100"/>
        </p:scale>
        <p:origin x="58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C0FD3-18BE-664A-B0F9-88FF5D83DE8C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D62CA-4FB1-C044-BE9D-C5F9FABCE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92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D62CA-4FB1-C044-BE9D-C5F9FABCEF1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766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68991" y="1588808"/>
            <a:ext cx="7836274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906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771217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52C8-E7D2-E94D-A3FD-D3593090C06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07F4-5FFB-8646-809F-F7619766C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7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52C8-E7D2-E94D-A3FD-D3593090C06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07F4-5FFB-8646-809F-F7619766C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702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855883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52C8-E7D2-E94D-A3FD-D3593090C06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07F4-5FFB-8646-809F-F7619766C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20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566826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52C8-E7D2-E94D-A3FD-D3593090C06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07F4-5FFB-8646-809F-F7619766C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7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52C8-E7D2-E94D-A3FD-D3593090C06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07F4-5FFB-8646-809F-F7619766C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36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52C8-E7D2-E94D-A3FD-D3593090C06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07F4-5FFB-8646-809F-F7619766C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60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599" y="1718733"/>
            <a:ext cx="4477941" cy="41423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52C8-E7D2-E94D-A3FD-D3593090C06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07F4-5FFB-8646-809F-F7619766C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2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20067" y="1684867"/>
            <a:ext cx="4596474" cy="417618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52C8-E7D2-E94D-A3FD-D3593090C06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07F4-5FFB-8646-809F-F7619766C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50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7712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552C8-E7D2-E94D-A3FD-D3593090C06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607F4-5FFB-8646-809F-F7619766C7A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623" y="0"/>
            <a:ext cx="1074189" cy="145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9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antforward.com/inde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ResearchDev@memphis.edu?subject=TAC%20APS%20Grant" TargetMode="External"/><Relationship Id="rId2" Type="http://schemas.openxmlformats.org/officeDocument/2006/relationships/hyperlink" Target="mailto:Mary.Earheart.Brown@memphis.edu?subject=Top%20Ways%20to%20Find%20Funding%20Presentation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mphis.edu/research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f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mphis.edu/research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h.gov/" TargetMode="External"/><Relationship Id="rId2" Type="http://schemas.openxmlformats.org/officeDocument/2006/relationships/hyperlink" Target="http://www.grants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sf.gov/" TargetMode="External"/><Relationship Id="rId5" Type="http://schemas.openxmlformats.org/officeDocument/2006/relationships/hyperlink" Target="http://www.nih.gov/" TargetMode="External"/><Relationship Id="rId4" Type="http://schemas.openxmlformats.org/officeDocument/2006/relationships/hyperlink" Target="https://www.samhsa.gov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a.org/" TargetMode="External"/><Relationship Id="rId2" Type="http://schemas.openxmlformats.org/officeDocument/2006/relationships/hyperlink" Target="http://www.amphilsoc.org/grant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teracyworldwide.org/" TargetMode="External"/><Relationship Id="rId5" Type="http://schemas.openxmlformats.org/officeDocument/2006/relationships/hyperlink" Target="https://www.aauw.org/" TargetMode="External"/><Relationship Id="rId4" Type="http://schemas.openxmlformats.org/officeDocument/2006/relationships/hyperlink" Target="http://www.aera.ne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manitiestennessee.org/programs/grants-and-awards/apply-grant" TargetMode="External"/><Relationship Id="rId2" Type="http://schemas.openxmlformats.org/officeDocument/2006/relationships/hyperlink" Target="https://www.cfgm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n.gov/thec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40"/>
          <a:stretch/>
        </p:blipFill>
        <p:spPr>
          <a:xfrm>
            <a:off x="15128" y="173038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77108" y="3063429"/>
            <a:ext cx="63281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Finding Funding for Arts, Humanities, &amp; Social Sciences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19131" y="6107708"/>
            <a:ext cx="6559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Division of Research and Innovation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</a:rPr>
              <a:t>Mary </a:t>
            </a:r>
            <a:r>
              <a:rPr lang="en-US" dirty="0" err="1" smtClean="0">
                <a:solidFill>
                  <a:schemeClr val="bg1"/>
                </a:solidFill>
              </a:rPr>
              <a:t>Earheart</a:t>
            </a:r>
            <a:r>
              <a:rPr lang="en-US" dirty="0" smtClean="0">
                <a:solidFill>
                  <a:schemeClr val="bg1"/>
                </a:solidFill>
              </a:rPr>
              <a:t>-Brown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</a:rPr>
              <a:t>Senior Associate Director, Research Development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20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120" y="1279526"/>
            <a:ext cx="6771217" cy="1325563"/>
          </a:xfrm>
        </p:spPr>
        <p:txBody>
          <a:bodyPr/>
          <a:lstStyle/>
          <a:p>
            <a:r>
              <a:rPr lang="en-US" dirty="0" smtClean="0"/>
              <a:t>3. Check out your successful peers.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172" y="3137591"/>
            <a:ext cx="7886700" cy="3183697"/>
          </a:xfrm>
        </p:spPr>
        <p:txBody>
          <a:bodyPr/>
          <a:lstStyle/>
          <a:p>
            <a:r>
              <a:rPr lang="en-US" dirty="0" smtClean="0"/>
              <a:t>Find out who in your field is being funded to do what you want to do.  Who funds them?  </a:t>
            </a:r>
          </a:p>
          <a:p>
            <a:r>
              <a:rPr lang="en-US" dirty="0" smtClean="0"/>
              <a:t>Do your homework regarding these funding agencies.  Can you have a conversation with a program officer?  Do you need more publications to be a serious contender?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510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73" y="265044"/>
            <a:ext cx="7660094" cy="1561773"/>
          </a:xfrm>
        </p:spPr>
        <p:txBody>
          <a:bodyPr>
            <a:noAutofit/>
          </a:bodyPr>
          <a:lstStyle/>
          <a:p>
            <a:r>
              <a:rPr lang="en-US" sz="3200" dirty="0" smtClean="0"/>
              <a:t>2. Learn how to use GrantForward, a subscription database that the Division of Research and Innovation provides.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71373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hlinkClick r:id="rId2"/>
              </a:rPr>
              <a:t>GrantForward</a:t>
            </a:r>
            <a:r>
              <a:rPr lang="en-US" dirty="0" smtClean="0"/>
              <a:t> is a comprehensive, editorially maintained database of funded opportunities designed for faculty, staff researchers and graduate students.  </a:t>
            </a:r>
          </a:p>
          <a:p>
            <a:r>
              <a:rPr lang="en-US" dirty="0" smtClean="0"/>
              <a:t>GrantForward has several great features like creating a profile by uploading your CV, which will get you grant recommendations based upon your research interests. </a:t>
            </a:r>
          </a:p>
          <a:p>
            <a:r>
              <a:rPr lang="en-US" dirty="0" smtClean="0"/>
              <a:t>GrantForward not only provides access to sources of funding, but can link you to collaborators inside and outside of the UM.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0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708" y="506300"/>
            <a:ext cx="7374270" cy="1028968"/>
          </a:xfrm>
        </p:spPr>
        <p:txBody>
          <a:bodyPr>
            <a:noAutofit/>
          </a:bodyPr>
          <a:lstStyle/>
          <a:p>
            <a:r>
              <a:rPr lang="en-US" sz="3200" dirty="0" smtClean="0"/>
              <a:t>1. </a:t>
            </a:r>
            <a:r>
              <a:rPr lang="en-US" sz="3200" smtClean="0"/>
              <a:t>Faculty can </a:t>
            </a:r>
            <a:r>
              <a:rPr lang="en-US" sz="3200" dirty="0" smtClean="0"/>
              <a:t>schedule an appointment with </a:t>
            </a:r>
            <a:r>
              <a:rPr lang="en-US" sz="3200" dirty="0" smtClean="0"/>
              <a:t>their </a:t>
            </a:r>
            <a:r>
              <a:rPr lang="en-US" sz="3200" dirty="0" smtClean="0"/>
              <a:t>Research Development support person.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Research Development is housed in the Division of Research and Innovation.  Staff work with faculty to refine their research agendas, forge collaborations on and off campus, offer advice to make </a:t>
            </a:r>
            <a:r>
              <a:rPr lang="en-US" dirty="0"/>
              <a:t>proposals competitive, and </a:t>
            </a:r>
            <a:r>
              <a:rPr lang="en-US" dirty="0" smtClean="0"/>
              <a:t>find funding opportunities.</a:t>
            </a:r>
          </a:p>
          <a:p>
            <a:r>
              <a:rPr lang="en-US" dirty="0" smtClean="0">
                <a:hlinkClick r:id="rId2"/>
              </a:rPr>
              <a:t>Mary Earheart-Brown</a:t>
            </a:r>
            <a:r>
              <a:rPr lang="en-US" dirty="0" smtClean="0"/>
              <a:t> supports the College of Education, the arts and humanities, social sciences and other areas.</a:t>
            </a:r>
          </a:p>
          <a:p>
            <a:r>
              <a:rPr lang="en-US" dirty="0" smtClean="0"/>
              <a:t>Contact </a:t>
            </a:r>
            <a:r>
              <a:rPr lang="en-US" dirty="0" smtClean="0">
                <a:hlinkClick r:id="rId3"/>
              </a:rPr>
              <a:t>ResearchDev@memphis.edu</a:t>
            </a:r>
            <a:r>
              <a:rPr lang="en-US" dirty="0" smtClean="0"/>
              <a:t> if you aren’t sure who supports your discipline.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53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Finding funding, isn’t magic, but does take some persistence.</a:t>
            </a:r>
          </a:p>
          <a:p>
            <a:r>
              <a:rPr lang="en-US" dirty="0" smtClean="0"/>
              <a:t>The order of this “Top Ten List” is mostly arbitrary.  We hope we have introduced some strategies that are new to you.</a:t>
            </a:r>
          </a:p>
          <a:p>
            <a:r>
              <a:rPr lang="en-US" dirty="0" smtClean="0"/>
              <a:t>For additional information, please go to our </a:t>
            </a:r>
            <a:r>
              <a:rPr lang="en-US" dirty="0" smtClean="0">
                <a:hlinkClick r:id="rId3"/>
              </a:rPr>
              <a:t>website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136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</a:t>
            </a:r>
            <a:r>
              <a:rPr lang="en-US" dirty="0" smtClean="0"/>
              <a:t>Ten </a:t>
            </a:r>
            <a:r>
              <a:rPr lang="en-US" dirty="0"/>
              <a:t>Ways to Find Funding for Your Research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With Apologies to David Letterman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46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671848"/>
            <a:ext cx="6771217" cy="1325563"/>
          </a:xfrm>
        </p:spPr>
        <p:txBody>
          <a:bodyPr/>
          <a:lstStyle/>
          <a:p>
            <a:r>
              <a:rPr lang="en-US" dirty="0" smtClean="0"/>
              <a:t>10. Just “Google” it.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601416"/>
            <a:ext cx="7886700" cy="1964497"/>
          </a:xfrm>
        </p:spPr>
        <p:txBody>
          <a:bodyPr/>
          <a:lstStyle/>
          <a:p>
            <a:r>
              <a:rPr lang="en-US" dirty="0" smtClean="0"/>
              <a:t>This may sound simple, but the folks at Google have an excellent algorithm.  Take advantage of it.  (Your brand doesn’t become a verb unless you are very good at what you do!)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928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129" y="1359039"/>
            <a:ext cx="6771217" cy="1325563"/>
          </a:xfrm>
        </p:spPr>
        <p:txBody>
          <a:bodyPr/>
          <a:lstStyle/>
          <a:p>
            <a:r>
              <a:rPr lang="en-US" dirty="0" smtClean="0"/>
              <a:t>9. Go where the foundations go.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171" y="3309868"/>
            <a:ext cx="7886700" cy="2322305"/>
          </a:xfrm>
        </p:spPr>
        <p:txBody>
          <a:bodyPr/>
          <a:lstStyle/>
          <a:p>
            <a:r>
              <a:rPr lang="en-US" dirty="0" smtClean="0"/>
              <a:t>Check out the </a:t>
            </a:r>
            <a:r>
              <a:rPr lang="en-US" dirty="0" smtClean="0">
                <a:hlinkClick r:id="rId2"/>
              </a:rPr>
              <a:t>Council on Foundations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is where the funders (corporate givers, foundations, and other institutions) seek counsel.  See what is trending in the philanthropic world at this site.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2982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98796"/>
            <a:ext cx="6771217" cy="1543187"/>
          </a:xfrm>
        </p:spPr>
        <p:txBody>
          <a:bodyPr>
            <a:normAutofit/>
          </a:bodyPr>
          <a:lstStyle/>
          <a:p>
            <a:r>
              <a:rPr lang="en-US" dirty="0" smtClean="0"/>
              <a:t>8. Visit the Research website of other universities.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627920"/>
            <a:ext cx="7886700" cy="2203036"/>
          </a:xfrm>
        </p:spPr>
        <p:txBody>
          <a:bodyPr/>
          <a:lstStyle/>
          <a:p>
            <a:r>
              <a:rPr lang="en-US" dirty="0" smtClean="0"/>
              <a:t>Check out the websites of research/sponsored program </a:t>
            </a:r>
            <a:r>
              <a:rPr lang="en-US" dirty="0"/>
              <a:t>offices, </a:t>
            </a:r>
            <a:r>
              <a:rPr lang="en-US" dirty="0" smtClean="0"/>
              <a:t>research centers and departments at major universities.  </a:t>
            </a:r>
          </a:p>
          <a:p>
            <a:r>
              <a:rPr lang="en-US" dirty="0" smtClean="0"/>
              <a:t>Here’s the UofM </a:t>
            </a:r>
            <a:r>
              <a:rPr lang="en-US" dirty="0" smtClean="0">
                <a:hlinkClick r:id="rId2"/>
              </a:rPr>
              <a:t>site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415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867" y="709683"/>
            <a:ext cx="6771217" cy="1325563"/>
          </a:xfrm>
        </p:spPr>
        <p:txBody>
          <a:bodyPr>
            <a:noAutofit/>
          </a:bodyPr>
          <a:lstStyle/>
          <a:p>
            <a:r>
              <a:rPr lang="en-US" sz="3600" dirty="0" smtClean="0"/>
              <a:t>7. Go directly to targeted sponsors websites, especially if you are interested in federal awards.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89451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Federal websites often have a listing of their own grants, including available funding, projects funded, and tips for success.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Grants.gov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National Endowment for the Humanities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Substance Abuse and Mental Health Services Administration (SAMHSA)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National Institutes of Health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National Science Foundation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8187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876" y="934969"/>
            <a:ext cx="6771217" cy="1325563"/>
          </a:xfrm>
        </p:spPr>
        <p:txBody>
          <a:bodyPr/>
          <a:lstStyle/>
          <a:p>
            <a:r>
              <a:rPr lang="en-US" dirty="0" smtClean="0"/>
              <a:t>6. Check out resources in your discipline.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415" y="2506662"/>
            <a:ext cx="7886700" cy="3496573"/>
          </a:xfrm>
        </p:spPr>
        <p:txBody>
          <a:bodyPr/>
          <a:lstStyle/>
          <a:p>
            <a:r>
              <a:rPr lang="en-US" dirty="0" smtClean="0"/>
              <a:t>Many professional associations offer grants and fellowships.  Some also provide listings of funding related to the field.  Here are a few to consider: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3"/>
              </a:rPr>
              <a:t>American Psychological Association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American Educational Research Association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American Association of University Women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International Literacy Association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172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615" y="1027907"/>
            <a:ext cx="6771217" cy="1325563"/>
          </a:xfrm>
        </p:spPr>
        <p:txBody>
          <a:bodyPr/>
          <a:lstStyle/>
          <a:p>
            <a:r>
              <a:rPr lang="en-US" dirty="0" smtClean="0"/>
              <a:t>5. New to sponsored projects? Start small.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819538"/>
            <a:ext cx="7886700" cy="2719871"/>
          </a:xfrm>
        </p:spPr>
        <p:txBody>
          <a:bodyPr/>
          <a:lstStyle/>
          <a:p>
            <a:r>
              <a:rPr lang="en-US" dirty="0" smtClean="0"/>
              <a:t>Look into funding from UofM, local or state funders.</a:t>
            </a:r>
          </a:p>
          <a:p>
            <a:pPr lvl="1"/>
            <a:r>
              <a:rPr lang="en-US" sz="1800" dirty="0"/>
              <a:t>University or college-based grants</a:t>
            </a:r>
          </a:p>
          <a:p>
            <a:pPr lvl="1"/>
            <a:r>
              <a:rPr lang="en-US" sz="1800" dirty="0">
                <a:hlinkClick r:id="rId2"/>
              </a:rPr>
              <a:t>Community Foundation of Greater Memphis</a:t>
            </a:r>
            <a:endParaRPr lang="en-US" sz="1800" dirty="0"/>
          </a:p>
          <a:p>
            <a:pPr lvl="1"/>
            <a:r>
              <a:rPr lang="en-US" sz="1800" dirty="0">
                <a:hlinkClick r:id="rId3"/>
              </a:rPr>
              <a:t>Humanities Tennessee </a:t>
            </a:r>
            <a:endParaRPr lang="en-US" sz="1800" dirty="0"/>
          </a:p>
          <a:p>
            <a:pPr lvl="1"/>
            <a:r>
              <a:rPr lang="en-US" sz="1800" dirty="0">
                <a:hlinkClick r:id="rId4"/>
              </a:rPr>
              <a:t>Tennessee Higher Education Commission</a:t>
            </a:r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53710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4. Explore collaborative projects with </a:t>
            </a:r>
            <a:r>
              <a:rPr lang="en-US" sz="3600" dirty="0" smtClean="0"/>
              <a:t>colleagues, especially in the natural sciences and engineering.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129" y="2382216"/>
            <a:ext cx="7886700" cy="393907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Many natural </a:t>
            </a:r>
            <a:r>
              <a:rPr lang="en-US" dirty="0" smtClean="0"/>
              <a:t>science and engineering </a:t>
            </a:r>
            <a:r>
              <a:rPr lang="en-US" dirty="0" smtClean="0"/>
              <a:t>grants (e.g. NIH, NSF) suggest that the PI form a multidisciplinary team.  Making meaningful connections with other scholars on campus can lead to productive collaborations.</a:t>
            </a:r>
          </a:p>
          <a:p>
            <a:r>
              <a:rPr lang="en-US" dirty="0" smtClean="0"/>
              <a:t>Track the regular faculty development sessions that are held by other departments, and try to attend when possible.  These presentations can lead to conversations and organic relationship-building.</a:t>
            </a:r>
          </a:p>
          <a:p>
            <a:r>
              <a:rPr lang="en-US" dirty="0" smtClean="0"/>
              <a:t>Watch for the announcement of recently formed Communities of Research Scholars (</a:t>
            </a:r>
            <a:r>
              <a:rPr lang="en-US" dirty="0" err="1" smtClean="0"/>
              <a:t>CoRS</a:t>
            </a:r>
            <a:r>
              <a:rPr lang="en-US" dirty="0" smtClean="0"/>
              <a:t>), </a:t>
            </a:r>
            <a:r>
              <a:rPr lang="en-US" dirty="0" smtClean="0"/>
              <a:t>which are interdisciplinary research teams working on projects of common interest.</a:t>
            </a:r>
          </a:p>
        </p:txBody>
      </p:sp>
    </p:spTree>
    <p:extLst>
      <p:ext uri="{BB962C8B-B14F-4D97-AF65-F5344CB8AC3E}">
        <p14:creationId xmlns:p14="http://schemas.microsoft.com/office/powerpoint/2010/main" val="360448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1267</TotalTime>
  <Words>700</Words>
  <Application>Microsoft Office PowerPoint</Application>
  <PresentationFormat>On-screen Show (4:3)</PresentationFormat>
  <Paragraphs>57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Top Ten Ways to Find Funding for Your Research</vt:lpstr>
      <vt:lpstr>10. Just “Google” it.</vt:lpstr>
      <vt:lpstr>9. Go where the foundations go.</vt:lpstr>
      <vt:lpstr>8. Visit the Research website of other universities.</vt:lpstr>
      <vt:lpstr>7. Go directly to targeted sponsors websites, especially if you are interested in federal awards.</vt:lpstr>
      <vt:lpstr>6. Check out resources in your discipline.</vt:lpstr>
      <vt:lpstr>5. New to sponsored projects? Start small.</vt:lpstr>
      <vt:lpstr>4. Explore collaborative projects with colleagues, especially in the natural sciences and engineering.</vt:lpstr>
      <vt:lpstr>3. Check out your successful peers.</vt:lpstr>
      <vt:lpstr>2. Learn how to use GrantForward, a subscription database that the Division of Research and Innovation provides. </vt:lpstr>
      <vt:lpstr>1. Faculty can schedule an appointment with their Research Development support person.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Leigh Ann Dye (ladye)</dc:creator>
  <cp:lastModifiedBy>Mary Earheart Brown (mrhrtbrw)</cp:lastModifiedBy>
  <cp:revision>10</cp:revision>
  <dcterms:created xsi:type="dcterms:W3CDTF">2016-10-27T19:58:20Z</dcterms:created>
  <dcterms:modified xsi:type="dcterms:W3CDTF">2018-11-16T16:18:29Z</dcterms:modified>
</cp:coreProperties>
</file>