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  <p:sldMasterId id="2147483696" r:id="rId6"/>
    <p:sldMasterId id="2147483709" r:id="rId7"/>
  </p:sldMasterIdLst>
  <p:notesMasterIdLst>
    <p:notesMasterId r:id="rId32"/>
  </p:notesMasterIdLst>
  <p:sldIdLst>
    <p:sldId id="1846" r:id="rId8"/>
    <p:sldId id="1875" r:id="rId9"/>
    <p:sldId id="256" r:id="rId10"/>
    <p:sldId id="1874" r:id="rId11"/>
    <p:sldId id="289" r:id="rId12"/>
    <p:sldId id="1861" r:id="rId13"/>
    <p:sldId id="1879" r:id="rId14"/>
    <p:sldId id="1882" r:id="rId15"/>
    <p:sldId id="1883" r:id="rId16"/>
    <p:sldId id="1884" r:id="rId17"/>
    <p:sldId id="1877" r:id="rId18"/>
    <p:sldId id="1881" r:id="rId19"/>
    <p:sldId id="1893" r:id="rId20"/>
    <p:sldId id="1892" r:id="rId21"/>
    <p:sldId id="1894" r:id="rId22"/>
    <p:sldId id="1888" r:id="rId23"/>
    <p:sldId id="1895" r:id="rId24"/>
    <p:sldId id="1903" r:id="rId25"/>
    <p:sldId id="1863" r:id="rId26"/>
    <p:sldId id="1897" r:id="rId27"/>
    <p:sldId id="1899" r:id="rId28"/>
    <p:sldId id="1896" r:id="rId29"/>
    <p:sldId id="1902" r:id="rId30"/>
    <p:sldId id="1876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9FA2"/>
    <a:srgbClr val="000000"/>
    <a:srgbClr val="004890"/>
    <a:srgbClr val="00C0F3"/>
    <a:srgbClr val="004A91"/>
    <a:srgbClr val="30CCF5"/>
    <a:srgbClr val="00BFF3"/>
    <a:srgbClr val="1A4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0AE82D-D66A-EF35-A5B8-E2B173F65EE7}" v="13" dt="2025-01-13T16:44:30.671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E8B68-B545-4FE8-B08A-40DDE3DDBCE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7A2CF78-1CED-4935-8700-135504584055}">
      <dgm:prSet phldrT="[Text]" custT="1"/>
      <dgm:spPr/>
      <dgm:t>
        <a:bodyPr/>
        <a:lstStyle/>
        <a:p>
          <a:r>
            <a:rPr lang="en-US" sz="1200" b="1">
              <a:latin typeface="Arial" pitchFamily="34" charset="0"/>
              <a:cs typeface="Arial" pitchFamily="34" charset="0"/>
            </a:rPr>
            <a:t>Reading</a:t>
          </a:r>
          <a:endParaRPr lang="en-IN" sz="1200" b="1">
            <a:latin typeface="Arial" pitchFamily="34" charset="0"/>
            <a:cs typeface="Arial" pitchFamily="34" charset="0"/>
          </a:endParaRPr>
        </a:p>
      </dgm:t>
    </dgm:pt>
    <dgm:pt modelId="{3E3E8944-ED64-49B7-9BFF-2B52D324AF2F}" type="parTrans" cxnId="{9DE4E7F3-35E4-4A77-8AF4-CF73A17C88BD}">
      <dgm:prSet/>
      <dgm:spPr/>
      <dgm:t>
        <a:bodyPr/>
        <a:lstStyle/>
        <a:p>
          <a:endParaRPr lang="en-IN"/>
        </a:p>
      </dgm:t>
    </dgm:pt>
    <dgm:pt modelId="{81A0F6E5-9EF9-4B5C-8B1A-2B7C081655AC}" type="sibTrans" cxnId="{9DE4E7F3-35E4-4A77-8AF4-CF73A17C88BD}">
      <dgm:prSet/>
      <dgm:spPr/>
      <dgm:t>
        <a:bodyPr/>
        <a:lstStyle/>
        <a:p>
          <a:endParaRPr lang="en-IN"/>
        </a:p>
      </dgm:t>
    </dgm:pt>
    <dgm:pt modelId="{46A46656-AF09-4FBB-AE25-62A70D1753A9}">
      <dgm:prSet phldrT="[Text]" custT="1"/>
      <dgm:spPr/>
      <dgm:t>
        <a:bodyPr/>
        <a:lstStyle/>
        <a:p>
          <a:r>
            <a:rPr lang="en-US" sz="1200" b="1">
              <a:latin typeface="Arial" pitchFamily="34" charset="0"/>
              <a:cs typeface="Arial" pitchFamily="34" charset="0"/>
            </a:rPr>
            <a:t>brainstorming/  guidance</a:t>
          </a:r>
          <a:endParaRPr lang="en-IN" sz="1200" b="1">
            <a:latin typeface="Arial" pitchFamily="34" charset="0"/>
            <a:cs typeface="Arial" pitchFamily="34" charset="0"/>
          </a:endParaRPr>
        </a:p>
      </dgm:t>
    </dgm:pt>
    <dgm:pt modelId="{D44759FB-4DE9-4266-9167-E92F5FF36868}" type="parTrans" cxnId="{D66AA059-6536-4F76-BF4E-ECF1B8D273FB}">
      <dgm:prSet/>
      <dgm:spPr/>
      <dgm:t>
        <a:bodyPr/>
        <a:lstStyle/>
        <a:p>
          <a:endParaRPr lang="en-IN"/>
        </a:p>
      </dgm:t>
    </dgm:pt>
    <dgm:pt modelId="{2BFC1D35-9D72-4E19-A161-102489570AD4}" type="sibTrans" cxnId="{D66AA059-6536-4F76-BF4E-ECF1B8D273FB}">
      <dgm:prSet/>
      <dgm:spPr/>
      <dgm:t>
        <a:bodyPr/>
        <a:lstStyle/>
        <a:p>
          <a:endParaRPr lang="en-IN"/>
        </a:p>
      </dgm:t>
    </dgm:pt>
    <dgm:pt modelId="{B94A029E-F6F7-47AF-8975-0C4E63525A51}">
      <dgm:prSet phldrT="[Text]" custT="1"/>
      <dgm:spPr/>
      <dgm:t>
        <a:bodyPr/>
        <a:lstStyle/>
        <a:p>
          <a:r>
            <a:rPr lang="en-US" sz="1200" b="1">
              <a:latin typeface="Arial" pitchFamily="34" charset="0"/>
              <a:cs typeface="Arial" pitchFamily="34" charset="0"/>
            </a:rPr>
            <a:t>Observation</a:t>
          </a:r>
          <a:endParaRPr lang="en-IN" sz="1100" b="1">
            <a:latin typeface="Arial" pitchFamily="34" charset="0"/>
            <a:cs typeface="Arial" pitchFamily="34" charset="0"/>
          </a:endParaRPr>
        </a:p>
      </dgm:t>
    </dgm:pt>
    <dgm:pt modelId="{E10BBB44-A052-4ED7-9F22-7A3F828B3AFD}" type="parTrans" cxnId="{E2140AE4-06D4-4421-9A6C-D97EEA05EB98}">
      <dgm:prSet/>
      <dgm:spPr/>
      <dgm:t>
        <a:bodyPr/>
        <a:lstStyle/>
        <a:p>
          <a:endParaRPr lang="en-IN"/>
        </a:p>
      </dgm:t>
    </dgm:pt>
    <dgm:pt modelId="{74B069EB-C5A3-4721-9305-D2922BF53034}" type="sibTrans" cxnId="{E2140AE4-06D4-4421-9A6C-D97EEA05EB98}">
      <dgm:prSet/>
      <dgm:spPr/>
      <dgm:t>
        <a:bodyPr/>
        <a:lstStyle/>
        <a:p>
          <a:endParaRPr lang="en-IN"/>
        </a:p>
      </dgm:t>
    </dgm:pt>
    <dgm:pt modelId="{D01076AF-FE05-4A85-96D3-0D7FEFBF10A9}">
      <dgm:prSet phldrT="[Text]" custT="1"/>
      <dgm:spPr/>
      <dgm:t>
        <a:bodyPr/>
        <a:lstStyle/>
        <a:p>
          <a:r>
            <a:rPr lang="en-US" sz="1200" b="1">
              <a:latin typeface="Arial" pitchFamily="34" charset="0"/>
              <a:cs typeface="Arial" pitchFamily="34" charset="0"/>
            </a:rPr>
            <a:t>Practical experiences</a:t>
          </a:r>
          <a:endParaRPr lang="en-IN" sz="1200" b="1">
            <a:latin typeface="Arial" pitchFamily="34" charset="0"/>
            <a:cs typeface="Arial" pitchFamily="34" charset="0"/>
          </a:endParaRPr>
        </a:p>
      </dgm:t>
    </dgm:pt>
    <dgm:pt modelId="{5D54AE4A-1FA9-4E70-87A0-E55EDFFEE3A8}" type="parTrans" cxnId="{2F4E47CD-F34F-4322-B928-AB743172909F}">
      <dgm:prSet/>
      <dgm:spPr/>
      <dgm:t>
        <a:bodyPr/>
        <a:lstStyle/>
        <a:p>
          <a:endParaRPr lang="en-IN"/>
        </a:p>
      </dgm:t>
    </dgm:pt>
    <dgm:pt modelId="{369E6CB4-946A-4211-9CEA-C9ABB61C2A5C}" type="sibTrans" cxnId="{2F4E47CD-F34F-4322-B928-AB743172909F}">
      <dgm:prSet/>
      <dgm:spPr/>
      <dgm:t>
        <a:bodyPr/>
        <a:lstStyle/>
        <a:p>
          <a:endParaRPr lang="en-IN"/>
        </a:p>
      </dgm:t>
    </dgm:pt>
    <dgm:pt modelId="{0677CAE3-BB8E-411C-AA37-9B72B69EFDF3}">
      <dgm:prSet phldrT="[Text]" custT="1"/>
      <dgm:spPr/>
      <dgm:t>
        <a:bodyPr/>
        <a:lstStyle/>
        <a:p>
          <a:r>
            <a:rPr lang="en-US" sz="1200" b="1">
              <a:latin typeface="Arial" pitchFamily="34" charset="0"/>
              <a:cs typeface="Arial" pitchFamily="34" charset="0"/>
            </a:rPr>
            <a:t>Interest</a:t>
          </a:r>
          <a:endParaRPr lang="en-IN" sz="1400" b="1">
            <a:latin typeface="Arial" pitchFamily="34" charset="0"/>
            <a:cs typeface="Arial" pitchFamily="34" charset="0"/>
          </a:endParaRPr>
        </a:p>
      </dgm:t>
    </dgm:pt>
    <dgm:pt modelId="{7658A310-BAA4-4B7F-AB12-05818D24C953}" type="parTrans" cxnId="{FD467EF2-03CD-4E3D-A699-93D1DF64364E}">
      <dgm:prSet/>
      <dgm:spPr/>
      <dgm:t>
        <a:bodyPr/>
        <a:lstStyle/>
        <a:p>
          <a:endParaRPr lang="en-IN"/>
        </a:p>
      </dgm:t>
    </dgm:pt>
    <dgm:pt modelId="{10700CA7-58D8-4C66-A443-58AB74C5D4B0}" type="sibTrans" cxnId="{FD467EF2-03CD-4E3D-A699-93D1DF64364E}">
      <dgm:prSet/>
      <dgm:spPr/>
      <dgm:t>
        <a:bodyPr/>
        <a:lstStyle/>
        <a:p>
          <a:endParaRPr lang="en-IN"/>
        </a:p>
      </dgm:t>
    </dgm:pt>
    <dgm:pt modelId="{62E90408-5D59-4614-8BF3-23D23FFF7990}" type="pres">
      <dgm:prSet presAssocID="{8B1E8B68-B545-4FE8-B08A-40DDE3DDBCEE}" presName="cycle" presStyleCnt="0">
        <dgm:presLayoutVars>
          <dgm:dir/>
          <dgm:resizeHandles val="exact"/>
        </dgm:presLayoutVars>
      </dgm:prSet>
      <dgm:spPr/>
    </dgm:pt>
    <dgm:pt modelId="{68D63D75-B4C4-4DCF-BCA5-E24FE75F9313}" type="pres">
      <dgm:prSet presAssocID="{77A2CF78-1CED-4935-8700-135504584055}" presName="dummy" presStyleCnt="0"/>
      <dgm:spPr/>
    </dgm:pt>
    <dgm:pt modelId="{5E56125D-397D-46F4-AD43-E36AEFAB39B5}" type="pres">
      <dgm:prSet presAssocID="{77A2CF78-1CED-4935-8700-135504584055}" presName="node" presStyleLbl="revTx" presStyleIdx="0" presStyleCnt="5" custScaleX="125525" custRadScaleRad="98647" custRadScaleInc="12741">
        <dgm:presLayoutVars>
          <dgm:bulletEnabled val="1"/>
        </dgm:presLayoutVars>
      </dgm:prSet>
      <dgm:spPr/>
    </dgm:pt>
    <dgm:pt modelId="{325A8518-BAB7-4C44-9703-A05FD3816128}" type="pres">
      <dgm:prSet presAssocID="{81A0F6E5-9EF9-4B5C-8B1A-2B7C081655AC}" presName="sibTrans" presStyleLbl="node1" presStyleIdx="0" presStyleCnt="5"/>
      <dgm:spPr/>
    </dgm:pt>
    <dgm:pt modelId="{EAC03B01-8FC9-4A22-8AA7-B6FEEAEEF52C}" type="pres">
      <dgm:prSet presAssocID="{46A46656-AF09-4FBB-AE25-62A70D1753A9}" presName="dummy" presStyleCnt="0"/>
      <dgm:spPr/>
    </dgm:pt>
    <dgm:pt modelId="{30522D58-8601-41A5-8C6E-F95293866CFD}" type="pres">
      <dgm:prSet presAssocID="{46A46656-AF09-4FBB-AE25-62A70D1753A9}" presName="node" presStyleLbl="revTx" presStyleIdx="1" presStyleCnt="5" custScaleX="212341">
        <dgm:presLayoutVars>
          <dgm:bulletEnabled val="1"/>
        </dgm:presLayoutVars>
      </dgm:prSet>
      <dgm:spPr/>
    </dgm:pt>
    <dgm:pt modelId="{E180AAF7-7A8A-4BAA-A00D-A0C774398627}" type="pres">
      <dgm:prSet presAssocID="{2BFC1D35-9D72-4E19-A161-102489570AD4}" presName="sibTrans" presStyleLbl="node1" presStyleIdx="1" presStyleCnt="5"/>
      <dgm:spPr/>
    </dgm:pt>
    <dgm:pt modelId="{E76E60C6-0860-464E-942F-658865BAEAB9}" type="pres">
      <dgm:prSet presAssocID="{B94A029E-F6F7-47AF-8975-0C4E63525A51}" presName="dummy" presStyleCnt="0"/>
      <dgm:spPr/>
    </dgm:pt>
    <dgm:pt modelId="{863581D4-D30A-4317-8947-2E99E63CA7AE}" type="pres">
      <dgm:prSet presAssocID="{B94A029E-F6F7-47AF-8975-0C4E63525A51}" presName="node" presStyleLbl="revTx" presStyleIdx="2" presStyleCnt="5" custScaleX="100703" custScaleY="94212">
        <dgm:presLayoutVars>
          <dgm:bulletEnabled val="1"/>
        </dgm:presLayoutVars>
      </dgm:prSet>
      <dgm:spPr/>
    </dgm:pt>
    <dgm:pt modelId="{BBF08D40-DCC1-4DD4-8F5B-DAC2A0579CBC}" type="pres">
      <dgm:prSet presAssocID="{74B069EB-C5A3-4721-9305-D2922BF53034}" presName="sibTrans" presStyleLbl="node1" presStyleIdx="2" presStyleCnt="5"/>
      <dgm:spPr/>
    </dgm:pt>
    <dgm:pt modelId="{4BE9B4EF-6F47-4BF1-98C0-09B5628395F3}" type="pres">
      <dgm:prSet presAssocID="{D01076AF-FE05-4A85-96D3-0D7FEFBF10A9}" presName="dummy" presStyleCnt="0"/>
      <dgm:spPr/>
    </dgm:pt>
    <dgm:pt modelId="{44917547-33B0-4EE3-9B72-5A4AEC202ED1}" type="pres">
      <dgm:prSet presAssocID="{D01076AF-FE05-4A85-96D3-0D7FEFBF10A9}" presName="node" presStyleLbl="revTx" presStyleIdx="3" presStyleCnt="5" custScaleX="147858">
        <dgm:presLayoutVars>
          <dgm:bulletEnabled val="1"/>
        </dgm:presLayoutVars>
      </dgm:prSet>
      <dgm:spPr/>
    </dgm:pt>
    <dgm:pt modelId="{C16F462C-646C-4890-9EC2-812828B4FD66}" type="pres">
      <dgm:prSet presAssocID="{369E6CB4-946A-4211-9CEA-C9ABB61C2A5C}" presName="sibTrans" presStyleLbl="node1" presStyleIdx="3" presStyleCnt="5" custLinFactNeighborX="224" custLinFactNeighborY="-4"/>
      <dgm:spPr/>
    </dgm:pt>
    <dgm:pt modelId="{AE536AA9-A07D-4B3A-982B-995C828000C0}" type="pres">
      <dgm:prSet presAssocID="{0677CAE3-BB8E-411C-AA37-9B72B69EFDF3}" presName="dummy" presStyleCnt="0"/>
      <dgm:spPr/>
    </dgm:pt>
    <dgm:pt modelId="{CA5A079E-7E53-407E-A16A-67C47F6A783D}" type="pres">
      <dgm:prSet presAssocID="{0677CAE3-BB8E-411C-AA37-9B72B69EFDF3}" presName="node" presStyleLbl="revTx" presStyleIdx="4" presStyleCnt="5" custScaleX="120865">
        <dgm:presLayoutVars>
          <dgm:bulletEnabled val="1"/>
        </dgm:presLayoutVars>
      </dgm:prSet>
      <dgm:spPr/>
    </dgm:pt>
    <dgm:pt modelId="{48F11146-61BD-4072-8971-09B8D3E95015}" type="pres">
      <dgm:prSet presAssocID="{10700CA7-58D8-4C66-A443-58AB74C5D4B0}" presName="sibTrans" presStyleLbl="node1" presStyleIdx="4" presStyleCnt="5"/>
      <dgm:spPr/>
    </dgm:pt>
  </dgm:ptLst>
  <dgm:cxnLst>
    <dgm:cxn modelId="{F6B01419-6AEE-4345-BFD2-D84B49FC2B33}" type="presOf" srcId="{2BFC1D35-9D72-4E19-A161-102489570AD4}" destId="{E180AAF7-7A8A-4BAA-A00D-A0C774398627}" srcOrd="0" destOrd="0" presId="urn:microsoft.com/office/officeart/2005/8/layout/cycle1"/>
    <dgm:cxn modelId="{EFD56640-943B-4317-B238-B0C095E91090}" type="presOf" srcId="{D01076AF-FE05-4A85-96D3-0D7FEFBF10A9}" destId="{44917547-33B0-4EE3-9B72-5A4AEC202ED1}" srcOrd="0" destOrd="0" presId="urn:microsoft.com/office/officeart/2005/8/layout/cycle1"/>
    <dgm:cxn modelId="{DEE7385B-6DE4-4451-B058-27EE47DF3C85}" type="presOf" srcId="{74B069EB-C5A3-4721-9305-D2922BF53034}" destId="{BBF08D40-DCC1-4DD4-8F5B-DAC2A0579CBC}" srcOrd="0" destOrd="0" presId="urn:microsoft.com/office/officeart/2005/8/layout/cycle1"/>
    <dgm:cxn modelId="{AE029644-F44B-4CF2-AF2B-CEE593ABCF29}" type="presOf" srcId="{8B1E8B68-B545-4FE8-B08A-40DDE3DDBCEE}" destId="{62E90408-5D59-4614-8BF3-23D23FFF7990}" srcOrd="0" destOrd="0" presId="urn:microsoft.com/office/officeart/2005/8/layout/cycle1"/>
    <dgm:cxn modelId="{E14FAE4B-6EA5-4613-913F-33D2FA5EE8D5}" type="presOf" srcId="{46A46656-AF09-4FBB-AE25-62A70D1753A9}" destId="{30522D58-8601-41A5-8C6E-F95293866CFD}" srcOrd="0" destOrd="0" presId="urn:microsoft.com/office/officeart/2005/8/layout/cycle1"/>
    <dgm:cxn modelId="{83E43770-359E-40DC-BE03-ABB7B13F92FD}" type="presOf" srcId="{369E6CB4-946A-4211-9CEA-C9ABB61C2A5C}" destId="{C16F462C-646C-4890-9EC2-812828B4FD66}" srcOrd="0" destOrd="0" presId="urn:microsoft.com/office/officeart/2005/8/layout/cycle1"/>
    <dgm:cxn modelId="{C0BB7E75-8434-4E06-BE47-DACE461CED81}" type="presOf" srcId="{77A2CF78-1CED-4935-8700-135504584055}" destId="{5E56125D-397D-46F4-AD43-E36AEFAB39B5}" srcOrd="0" destOrd="0" presId="urn:microsoft.com/office/officeart/2005/8/layout/cycle1"/>
    <dgm:cxn modelId="{23ECBD77-5932-4C9E-8CC6-00BD48CFA084}" type="presOf" srcId="{0677CAE3-BB8E-411C-AA37-9B72B69EFDF3}" destId="{CA5A079E-7E53-407E-A16A-67C47F6A783D}" srcOrd="0" destOrd="0" presId="urn:microsoft.com/office/officeart/2005/8/layout/cycle1"/>
    <dgm:cxn modelId="{D66AA059-6536-4F76-BF4E-ECF1B8D273FB}" srcId="{8B1E8B68-B545-4FE8-B08A-40DDE3DDBCEE}" destId="{46A46656-AF09-4FBB-AE25-62A70D1753A9}" srcOrd="1" destOrd="0" parTransId="{D44759FB-4DE9-4266-9167-E92F5FF36868}" sibTransId="{2BFC1D35-9D72-4E19-A161-102489570AD4}"/>
    <dgm:cxn modelId="{9624167D-745B-4F94-AB34-6915C99331E4}" type="presOf" srcId="{10700CA7-58D8-4C66-A443-58AB74C5D4B0}" destId="{48F11146-61BD-4072-8971-09B8D3E95015}" srcOrd="0" destOrd="0" presId="urn:microsoft.com/office/officeart/2005/8/layout/cycle1"/>
    <dgm:cxn modelId="{22850C93-ED5E-4F94-A77D-E7C132244073}" type="presOf" srcId="{B94A029E-F6F7-47AF-8975-0C4E63525A51}" destId="{863581D4-D30A-4317-8947-2E99E63CA7AE}" srcOrd="0" destOrd="0" presId="urn:microsoft.com/office/officeart/2005/8/layout/cycle1"/>
    <dgm:cxn modelId="{2F4E47CD-F34F-4322-B928-AB743172909F}" srcId="{8B1E8B68-B545-4FE8-B08A-40DDE3DDBCEE}" destId="{D01076AF-FE05-4A85-96D3-0D7FEFBF10A9}" srcOrd="3" destOrd="0" parTransId="{5D54AE4A-1FA9-4E70-87A0-E55EDFFEE3A8}" sibTransId="{369E6CB4-946A-4211-9CEA-C9ABB61C2A5C}"/>
    <dgm:cxn modelId="{E2140AE4-06D4-4421-9A6C-D97EEA05EB98}" srcId="{8B1E8B68-B545-4FE8-B08A-40DDE3DDBCEE}" destId="{B94A029E-F6F7-47AF-8975-0C4E63525A51}" srcOrd="2" destOrd="0" parTransId="{E10BBB44-A052-4ED7-9F22-7A3F828B3AFD}" sibTransId="{74B069EB-C5A3-4721-9305-D2922BF53034}"/>
    <dgm:cxn modelId="{65417EF0-8605-49E1-A0CE-CAC031ED4D49}" type="presOf" srcId="{81A0F6E5-9EF9-4B5C-8B1A-2B7C081655AC}" destId="{325A8518-BAB7-4C44-9703-A05FD3816128}" srcOrd="0" destOrd="0" presId="urn:microsoft.com/office/officeart/2005/8/layout/cycle1"/>
    <dgm:cxn modelId="{FD467EF2-03CD-4E3D-A699-93D1DF64364E}" srcId="{8B1E8B68-B545-4FE8-B08A-40DDE3DDBCEE}" destId="{0677CAE3-BB8E-411C-AA37-9B72B69EFDF3}" srcOrd="4" destOrd="0" parTransId="{7658A310-BAA4-4B7F-AB12-05818D24C953}" sibTransId="{10700CA7-58D8-4C66-A443-58AB74C5D4B0}"/>
    <dgm:cxn modelId="{9DE4E7F3-35E4-4A77-8AF4-CF73A17C88BD}" srcId="{8B1E8B68-B545-4FE8-B08A-40DDE3DDBCEE}" destId="{77A2CF78-1CED-4935-8700-135504584055}" srcOrd="0" destOrd="0" parTransId="{3E3E8944-ED64-49B7-9BFF-2B52D324AF2F}" sibTransId="{81A0F6E5-9EF9-4B5C-8B1A-2B7C081655AC}"/>
    <dgm:cxn modelId="{80A52039-7F55-4722-8733-FA33278014EB}" type="presParOf" srcId="{62E90408-5D59-4614-8BF3-23D23FFF7990}" destId="{68D63D75-B4C4-4DCF-BCA5-E24FE75F9313}" srcOrd="0" destOrd="0" presId="urn:microsoft.com/office/officeart/2005/8/layout/cycle1"/>
    <dgm:cxn modelId="{419F6616-5926-4547-9923-266387103257}" type="presParOf" srcId="{62E90408-5D59-4614-8BF3-23D23FFF7990}" destId="{5E56125D-397D-46F4-AD43-E36AEFAB39B5}" srcOrd="1" destOrd="0" presId="urn:microsoft.com/office/officeart/2005/8/layout/cycle1"/>
    <dgm:cxn modelId="{51474909-3F41-46B4-86E7-47CBD99E4F78}" type="presParOf" srcId="{62E90408-5D59-4614-8BF3-23D23FFF7990}" destId="{325A8518-BAB7-4C44-9703-A05FD3816128}" srcOrd="2" destOrd="0" presId="urn:microsoft.com/office/officeart/2005/8/layout/cycle1"/>
    <dgm:cxn modelId="{1AD9B394-AD54-4F73-A0F4-A43A68EC3F4D}" type="presParOf" srcId="{62E90408-5D59-4614-8BF3-23D23FFF7990}" destId="{EAC03B01-8FC9-4A22-8AA7-B6FEEAEEF52C}" srcOrd="3" destOrd="0" presId="urn:microsoft.com/office/officeart/2005/8/layout/cycle1"/>
    <dgm:cxn modelId="{02D55FCA-11ED-4716-9AF0-58F1C8458A6D}" type="presParOf" srcId="{62E90408-5D59-4614-8BF3-23D23FFF7990}" destId="{30522D58-8601-41A5-8C6E-F95293866CFD}" srcOrd="4" destOrd="0" presId="urn:microsoft.com/office/officeart/2005/8/layout/cycle1"/>
    <dgm:cxn modelId="{76D91FB0-673A-41A4-9860-472BB3AF5133}" type="presParOf" srcId="{62E90408-5D59-4614-8BF3-23D23FFF7990}" destId="{E180AAF7-7A8A-4BAA-A00D-A0C774398627}" srcOrd="5" destOrd="0" presId="urn:microsoft.com/office/officeart/2005/8/layout/cycle1"/>
    <dgm:cxn modelId="{08C0720D-D95C-4AFD-935C-618379519A10}" type="presParOf" srcId="{62E90408-5D59-4614-8BF3-23D23FFF7990}" destId="{E76E60C6-0860-464E-942F-658865BAEAB9}" srcOrd="6" destOrd="0" presId="urn:microsoft.com/office/officeart/2005/8/layout/cycle1"/>
    <dgm:cxn modelId="{BCE4EDC5-0350-4E59-A241-E3AF216AA2F1}" type="presParOf" srcId="{62E90408-5D59-4614-8BF3-23D23FFF7990}" destId="{863581D4-D30A-4317-8947-2E99E63CA7AE}" srcOrd="7" destOrd="0" presId="urn:microsoft.com/office/officeart/2005/8/layout/cycle1"/>
    <dgm:cxn modelId="{6EF226A8-1678-4396-A5E0-F1294A5F77D6}" type="presParOf" srcId="{62E90408-5D59-4614-8BF3-23D23FFF7990}" destId="{BBF08D40-DCC1-4DD4-8F5B-DAC2A0579CBC}" srcOrd="8" destOrd="0" presId="urn:microsoft.com/office/officeart/2005/8/layout/cycle1"/>
    <dgm:cxn modelId="{FEDACE9E-A6E0-4969-82AF-240631984447}" type="presParOf" srcId="{62E90408-5D59-4614-8BF3-23D23FFF7990}" destId="{4BE9B4EF-6F47-4BF1-98C0-09B5628395F3}" srcOrd="9" destOrd="0" presId="urn:microsoft.com/office/officeart/2005/8/layout/cycle1"/>
    <dgm:cxn modelId="{C4294B46-80D4-43BE-95ED-5AB629DB0278}" type="presParOf" srcId="{62E90408-5D59-4614-8BF3-23D23FFF7990}" destId="{44917547-33B0-4EE3-9B72-5A4AEC202ED1}" srcOrd="10" destOrd="0" presId="urn:microsoft.com/office/officeart/2005/8/layout/cycle1"/>
    <dgm:cxn modelId="{929F71E8-3FF7-44C7-ADB2-F28648D1D922}" type="presParOf" srcId="{62E90408-5D59-4614-8BF3-23D23FFF7990}" destId="{C16F462C-646C-4890-9EC2-812828B4FD66}" srcOrd="11" destOrd="0" presId="urn:microsoft.com/office/officeart/2005/8/layout/cycle1"/>
    <dgm:cxn modelId="{F4650539-0332-457B-9F3E-B0EFDABE6D37}" type="presParOf" srcId="{62E90408-5D59-4614-8BF3-23D23FFF7990}" destId="{AE536AA9-A07D-4B3A-982B-995C828000C0}" srcOrd="12" destOrd="0" presId="urn:microsoft.com/office/officeart/2005/8/layout/cycle1"/>
    <dgm:cxn modelId="{5C5E4D86-15B9-4FF3-8D58-6C1C4183123A}" type="presParOf" srcId="{62E90408-5D59-4614-8BF3-23D23FFF7990}" destId="{CA5A079E-7E53-407E-A16A-67C47F6A783D}" srcOrd="13" destOrd="0" presId="urn:microsoft.com/office/officeart/2005/8/layout/cycle1"/>
    <dgm:cxn modelId="{3ED47A1A-2B6A-4B2F-AC67-F53835F8155F}" type="presParOf" srcId="{62E90408-5D59-4614-8BF3-23D23FFF7990}" destId="{48F11146-61BD-4072-8971-09B8D3E95015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714E6A-E5E9-48C7-A2FB-2C58845C85D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076DC0D-9EF1-4257-8EBA-14CD793FD094}">
      <dgm:prSet phldrT="[Text]" custT="1"/>
      <dgm:spPr/>
      <dgm:t>
        <a:bodyPr/>
        <a:lstStyle/>
        <a:p>
          <a:r>
            <a:rPr lang="en-US" sz="1600"/>
            <a:t>Appropriate</a:t>
          </a:r>
          <a:endParaRPr lang="en-IN" sz="1600"/>
        </a:p>
      </dgm:t>
    </dgm:pt>
    <dgm:pt modelId="{E51311C2-7E44-41A0-89C9-7E578F769594}" type="parTrans" cxnId="{C0112E99-764E-4F09-BB4F-4B535831B01A}">
      <dgm:prSet/>
      <dgm:spPr/>
      <dgm:t>
        <a:bodyPr/>
        <a:lstStyle/>
        <a:p>
          <a:endParaRPr lang="en-IN" sz="6000"/>
        </a:p>
      </dgm:t>
    </dgm:pt>
    <dgm:pt modelId="{4F7511A6-D412-41B8-9DA4-92E1591B6884}" type="sibTrans" cxnId="{C0112E99-764E-4F09-BB4F-4B535831B01A}">
      <dgm:prSet/>
      <dgm:spPr/>
      <dgm:t>
        <a:bodyPr/>
        <a:lstStyle/>
        <a:p>
          <a:endParaRPr lang="en-IN" sz="6000"/>
        </a:p>
      </dgm:t>
    </dgm:pt>
    <dgm:pt modelId="{CAC0B0B3-D2D5-4A5E-8B18-C88F5704CA0E}">
      <dgm:prSet phldrT="[Text]" custT="1"/>
      <dgm:spPr/>
      <dgm:t>
        <a:bodyPr/>
        <a:lstStyle/>
        <a:p>
          <a:r>
            <a:rPr lang="en-US" sz="1600"/>
            <a:t>Objective</a:t>
          </a:r>
          <a:endParaRPr lang="en-IN" sz="1600"/>
        </a:p>
      </dgm:t>
    </dgm:pt>
    <dgm:pt modelId="{B44ACA5D-C0E7-4C55-B888-819E0BE44430}" type="parTrans" cxnId="{2A4564E1-757D-422B-B80D-7BEFCA8B3D20}">
      <dgm:prSet/>
      <dgm:spPr/>
      <dgm:t>
        <a:bodyPr/>
        <a:lstStyle/>
        <a:p>
          <a:endParaRPr lang="en-IN" sz="6000"/>
        </a:p>
      </dgm:t>
    </dgm:pt>
    <dgm:pt modelId="{B3530D11-237B-4560-822C-C5B923B66D5B}" type="sibTrans" cxnId="{2A4564E1-757D-422B-B80D-7BEFCA8B3D20}">
      <dgm:prSet/>
      <dgm:spPr/>
      <dgm:t>
        <a:bodyPr/>
        <a:lstStyle/>
        <a:p>
          <a:endParaRPr lang="en-IN" sz="6000"/>
        </a:p>
      </dgm:t>
    </dgm:pt>
    <dgm:pt modelId="{87E8C774-ADD9-43D7-9B9F-1BB92BB7A3C4}">
      <dgm:prSet phldrT="[Text]" custT="1"/>
      <dgm:spPr/>
      <dgm:t>
        <a:bodyPr/>
        <a:lstStyle/>
        <a:p>
          <a:r>
            <a:rPr lang="en-US" sz="1600"/>
            <a:t>Valid</a:t>
          </a:r>
          <a:endParaRPr lang="en-IN" sz="1600"/>
        </a:p>
      </dgm:t>
    </dgm:pt>
    <dgm:pt modelId="{104DDF2B-F2FA-41CE-A70B-4D94C41EB997}" type="parTrans" cxnId="{E966DA7B-B1C5-4C56-92A9-DF0DD6E2526E}">
      <dgm:prSet/>
      <dgm:spPr/>
      <dgm:t>
        <a:bodyPr/>
        <a:lstStyle/>
        <a:p>
          <a:endParaRPr lang="en-IN" sz="6000"/>
        </a:p>
      </dgm:t>
    </dgm:pt>
    <dgm:pt modelId="{BF5C1DAB-D178-43AC-B179-1AA85BC8C0B1}" type="sibTrans" cxnId="{E966DA7B-B1C5-4C56-92A9-DF0DD6E2526E}">
      <dgm:prSet/>
      <dgm:spPr/>
      <dgm:t>
        <a:bodyPr/>
        <a:lstStyle/>
        <a:p>
          <a:endParaRPr lang="en-IN" sz="6000"/>
        </a:p>
      </dgm:t>
    </dgm:pt>
    <dgm:pt modelId="{E331869B-741F-4766-AF4A-4AF8484811BA}">
      <dgm:prSet phldrT="[Text]" custT="1"/>
      <dgm:spPr/>
      <dgm:t>
        <a:bodyPr/>
        <a:lstStyle/>
        <a:p>
          <a:r>
            <a:rPr lang="en-US" sz="1600"/>
            <a:t>Reproducible/ precise/reliable</a:t>
          </a:r>
          <a:endParaRPr lang="en-IN" sz="1600"/>
        </a:p>
      </dgm:t>
    </dgm:pt>
    <dgm:pt modelId="{76A215B7-4B54-4BF8-AEE7-944932429B17}" type="parTrans" cxnId="{3AA25141-BC7D-40AE-89C6-19AF026C7714}">
      <dgm:prSet/>
      <dgm:spPr/>
      <dgm:t>
        <a:bodyPr/>
        <a:lstStyle/>
        <a:p>
          <a:endParaRPr lang="en-IN" sz="6000"/>
        </a:p>
      </dgm:t>
    </dgm:pt>
    <dgm:pt modelId="{7258EF20-F335-41F7-A277-05527D764EB5}" type="sibTrans" cxnId="{3AA25141-BC7D-40AE-89C6-19AF026C7714}">
      <dgm:prSet/>
      <dgm:spPr/>
      <dgm:t>
        <a:bodyPr/>
        <a:lstStyle/>
        <a:p>
          <a:endParaRPr lang="en-IN" sz="6000"/>
        </a:p>
      </dgm:t>
    </dgm:pt>
    <dgm:pt modelId="{8E6C0CDB-94D9-45D6-97E3-D238509B9E9A}">
      <dgm:prSet phldrT="[Text]" custT="1"/>
      <dgm:spPr/>
      <dgm:t>
        <a:bodyPr/>
        <a:lstStyle/>
        <a:p>
          <a:r>
            <a:rPr lang="en-US" sz="1600"/>
            <a:t>Clinically available</a:t>
          </a:r>
          <a:endParaRPr lang="en-IN" sz="1600"/>
        </a:p>
      </dgm:t>
    </dgm:pt>
    <dgm:pt modelId="{A47D01DD-F3FF-4473-A430-DB4BFC516771}" type="parTrans" cxnId="{BF0A8351-30F4-4413-A09A-2C0B343D7D63}">
      <dgm:prSet/>
      <dgm:spPr/>
      <dgm:t>
        <a:bodyPr/>
        <a:lstStyle/>
        <a:p>
          <a:endParaRPr lang="en-IN" sz="6000"/>
        </a:p>
      </dgm:t>
    </dgm:pt>
    <dgm:pt modelId="{B695BBED-E617-419B-8B2F-8358804E4A1F}" type="sibTrans" cxnId="{BF0A8351-30F4-4413-A09A-2C0B343D7D63}">
      <dgm:prSet/>
      <dgm:spPr/>
      <dgm:t>
        <a:bodyPr/>
        <a:lstStyle/>
        <a:p>
          <a:endParaRPr lang="en-IN" sz="6000"/>
        </a:p>
      </dgm:t>
    </dgm:pt>
    <dgm:pt modelId="{174AA134-BDDF-4E2B-98B7-91577AE487A1}">
      <dgm:prSet phldrT="[Text]" custT="1"/>
      <dgm:spPr/>
      <dgm:t>
        <a:bodyPr/>
        <a:lstStyle/>
        <a:p>
          <a:r>
            <a:rPr lang="en-US" sz="1600"/>
            <a:t>Easily quantifiable</a:t>
          </a:r>
          <a:endParaRPr lang="en-IN" sz="1600"/>
        </a:p>
      </dgm:t>
    </dgm:pt>
    <dgm:pt modelId="{07FF3B0C-6B04-4714-9532-AB3D471DF518}" type="parTrans" cxnId="{0BF057E3-F4CB-4C37-8FF7-BEB0529A08DC}">
      <dgm:prSet/>
      <dgm:spPr/>
      <dgm:t>
        <a:bodyPr/>
        <a:lstStyle/>
        <a:p>
          <a:endParaRPr lang="en-IN" sz="6000"/>
        </a:p>
      </dgm:t>
    </dgm:pt>
    <dgm:pt modelId="{0CFDD6E3-8E43-47E4-82E8-E60715D45BCF}" type="sibTrans" cxnId="{0BF057E3-F4CB-4C37-8FF7-BEB0529A08DC}">
      <dgm:prSet/>
      <dgm:spPr/>
      <dgm:t>
        <a:bodyPr/>
        <a:lstStyle/>
        <a:p>
          <a:endParaRPr lang="en-IN" sz="6000"/>
        </a:p>
      </dgm:t>
    </dgm:pt>
    <dgm:pt modelId="{CE798D1E-8D30-4DD5-B588-1B0CD4BA6EA3}">
      <dgm:prSet phldrT="[Text]" custT="1"/>
      <dgm:spPr/>
      <dgm:t>
        <a:bodyPr/>
        <a:lstStyle/>
        <a:p>
          <a:r>
            <a:rPr lang="en-US" sz="1600"/>
            <a:t>Efficient</a:t>
          </a:r>
          <a:endParaRPr lang="en-IN" sz="1600"/>
        </a:p>
      </dgm:t>
    </dgm:pt>
    <dgm:pt modelId="{DCE529C3-F5B4-46BE-B202-FB0563E52AA7}" type="parTrans" cxnId="{1E92EA50-21C7-4D94-8BF2-A288DFDBC7AA}">
      <dgm:prSet/>
      <dgm:spPr/>
      <dgm:t>
        <a:bodyPr/>
        <a:lstStyle/>
        <a:p>
          <a:endParaRPr lang="en-IN" sz="6000"/>
        </a:p>
      </dgm:t>
    </dgm:pt>
    <dgm:pt modelId="{242B755B-6FA2-4352-965E-F95FF5F3F80D}" type="sibTrans" cxnId="{1E92EA50-21C7-4D94-8BF2-A288DFDBC7AA}">
      <dgm:prSet/>
      <dgm:spPr/>
      <dgm:t>
        <a:bodyPr/>
        <a:lstStyle/>
        <a:p>
          <a:endParaRPr lang="en-IN" sz="6000"/>
        </a:p>
      </dgm:t>
    </dgm:pt>
    <dgm:pt modelId="{CDFC1383-F427-4405-AA4C-96298382D8EE}">
      <dgm:prSet phldrT="[Text]" custT="1"/>
      <dgm:spPr/>
      <dgm:t>
        <a:bodyPr/>
        <a:lstStyle/>
        <a:p>
          <a:r>
            <a:rPr lang="en-US" sz="1600"/>
            <a:t>Sensitive</a:t>
          </a:r>
          <a:endParaRPr lang="en-IN" sz="1600"/>
        </a:p>
      </dgm:t>
    </dgm:pt>
    <dgm:pt modelId="{3217313E-77DB-4F4A-A41F-E6DDAE632171}" type="parTrans" cxnId="{4A56AE9C-0819-416B-BF5E-83989A60B3B0}">
      <dgm:prSet/>
      <dgm:spPr/>
      <dgm:t>
        <a:bodyPr/>
        <a:lstStyle/>
        <a:p>
          <a:endParaRPr lang="en-IN" sz="6000"/>
        </a:p>
      </dgm:t>
    </dgm:pt>
    <dgm:pt modelId="{691BF800-83A6-4744-BDD2-D733891B5AE1}" type="sibTrans" cxnId="{4A56AE9C-0819-416B-BF5E-83989A60B3B0}">
      <dgm:prSet/>
      <dgm:spPr/>
      <dgm:t>
        <a:bodyPr/>
        <a:lstStyle/>
        <a:p>
          <a:endParaRPr lang="en-IN" sz="6000"/>
        </a:p>
      </dgm:t>
    </dgm:pt>
    <dgm:pt modelId="{782DD3B9-5C14-4A26-A68D-592689E023F8}">
      <dgm:prSet phldrT="[Text]" custT="1"/>
      <dgm:spPr/>
      <dgm:t>
        <a:bodyPr/>
        <a:lstStyle/>
        <a:p>
          <a:r>
            <a:rPr lang="en-US" sz="1600"/>
            <a:t>Specific</a:t>
          </a:r>
          <a:endParaRPr lang="en-IN" sz="1600"/>
        </a:p>
      </dgm:t>
    </dgm:pt>
    <dgm:pt modelId="{7D871A02-0410-41E7-B5E3-421126F685BA}" type="parTrans" cxnId="{CF0C14A6-2B60-4324-9553-B29035DE6C5E}">
      <dgm:prSet/>
      <dgm:spPr/>
      <dgm:t>
        <a:bodyPr/>
        <a:lstStyle/>
        <a:p>
          <a:endParaRPr lang="en-IN" sz="6000"/>
        </a:p>
      </dgm:t>
    </dgm:pt>
    <dgm:pt modelId="{E53122DB-B3E9-4766-95F7-D034BFBD299F}" type="sibTrans" cxnId="{CF0C14A6-2B60-4324-9553-B29035DE6C5E}">
      <dgm:prSet/>
      <dgm:spPr/>
      <dgm:t>
        <a:bodyPr/>
        <a:lstStyle/>
        <a:p>
          <a:endParaRPr lang="en-IN" sz="6000"/>
        </a:p>
      </dgm:t>
    </dgm:pt>
    <dgm:pt modelId="{3EAB3DF8-52D3-43A1-A388-55A591111902}">
      <dgm:prSet phldrT="[Text]" custT="1"/>
      <dgm:spPr/>
      <dgm:t>
        <a:bodyPr/>
        <a:lstStyle/>
        <a:p>
          <a:r>
            <a:rPr lang="en-US" sz="1600"/>
            <a:t>Responsive</a:t>
          </a:r>
          <a:endParaRPr lang="en-IN" sz="1600"/>
        </a:p>
      </dgm:t>
    </dgm:pt>
    <dgm:pt modelId="{44BA8C0D-85EE-49E3-BA54-D30E661443E6}" type="parTrans" cxnId="{CF0DF8C3-C1A1-4AF8-91BE-A0340F7582FE}">
      <dgm:prSet/>
      <dgm:spPr/>
      <dgm:t>
        <a:bodyPr/>
        <a:lstStyle/>
        <a:p>
          <a:endParaRPr lang="en-IN" sz="6000"/>
        </a:p>
      </dgm:t>
    </dgm:pt>
    <dgm:pt modelId="{203E60CF-A500-4E99-A02B-A68DAD96D194}" type="sibTrans" cxnId="{CF0DF8C3-C1A1-4AF8-91BE-A0340F7582FE}">
      <dgm:prSet/>
      <dgm:spPr/>
      <dgm:t>
        <a:bodyPr/>
        <a:lstStyle/>
        <a:p>
          <a:endParaRPr lang="en-IN" sz="6000"/>
        </a:p>
      </dgm:t>
    </dgm:pt>
    <dgm:pt modelId="{3E9BFBEE-3CD2-41D7-ACD6-C3761D239A10}">
      <dgm:prSet phldrT="[Text]" custT="1"/>
      <dgm:spPr/>
      <dgm:t>
        <a:bodyPr/>
        <a:lstStyle/>
        <a:p>
          <a:r>
            <a:rPr lang="en-US" sz="1600"/>
            <a:t>Straight-forward</a:t>
          </a:r>
          <a:endParaRPr lang="en-IN" sz="1600"/>
        </a:p>
      </dgm:t>
    </dgm:pt>
    <dgm:pt modelId="{EB17D700-0AAC-4CE3-B8B1-D8367C18B929}" type="parTrans" cxnId="{A953CB58-D87E-4756-A9B1-76047C34787D}">
      <dgm:prSet/>
      <dgm:spPr/>
      <dgm:t>
        <a:bodyPr/>
        <a:lstStyle/>
        <a:p>
          <a:endParaRPr lang="en-IN" sz="6000"/>
        </a:p>
      </dgm:t>
    </dgm:pt>
    <dgm:pt modelId="{B285CEB4-B8E5-4CB2-A678-E6A701BFCC01}" type="sibTrans" cxnId="{A953CB58-D87E-4756-A9B1-76047C34787D}">
      <dgm:prSet/>
      <dgm:spPr/>
      <dgm:t>
        <a:bodyPr/>
        <a:lstStyle/>
        <a:p>
          <a:endParaRPr lang="en-IN" sz="6000"/>
        </a:p>
      </dgm:t>
    </dgm:pt>
    <dgm:pt modelId="{ECEF4365-2317-4A52-BB7F-47CA2532C04D}" type="pres">
      <dgm:prSet presAssocID="{75714E6A-E5E9-48C7-A2FB-2C58845C85DC}" presName="cycle" presStyleCnt="0">
        <dgm:presLayoutVars>
          <dgm:dir/>
          <dgm:resizeHandles val="exact"/>
        </dgm:presLayoutVars>
      </dgm:prSet>
      <dgm:spPr/>
    </dgm:pt>
    <dgm:pt modelId="{AE64BBF4-DFA1-4DE7-AD38-06596A221D24}" type="pres">
      <dgm:prSet presAssocID="{1076DC0D-9EF1-4257-8EBA-14CD793FD094}" presName="node" presStyleLbl="node1" presStyleIdx="0" presStyleCnt="11" custScaleX="159602">
        <dgm:presLayoutVars>
          <dgm:bulletEnabled val="1"/>
        </dgm:presLayoutVars>
      </dgm:prSet>
      <dgm:spPr/>
    </dgm:pt>
    <dgm:pt modelId="{81DAF485-B6BC-4A29-8E70-7B43A7B72509}" type="pres">
      <dgm:prSet presAssocID="{1076DC0D-9EF1-4257-8EBA-14CD793FD094}" presName="spNode" presStyleCnt="0"/>
      <dgm:spPr/>
    </dgm:pt>
    <dgm:pt modelId="{9DA1C9A9-3575-468A-9152-19693AC5E283}" type="pres">
      <dgm:prSet presAssocID="{4F7511A6-D412-41B8-9DA4-92E1591B6884}" presName="sibTrans" presStyleLbl="sibTrans1D1" presStyleIdx="0" presStyleCnt="11"/>
      <dgm:spPr/>
    </dgm:pt>
    <dgm:pt modelId="{A57E3D20-018F-4678-B600-D950438AADB9}" type="pres">
      <dgm:prSet presAssocID="{CAC0B0B3-D2D5-4A5E-8B18-C88F5704CA0E}" presName="node" presStyleLbl="node1" presStyleIdx="1" presStyleCnt="11" custScaleX="146666" custRadScaleRad="98043" custRadScaleInc="63266">
        <dgm:presLayoutVars>
          <dgm:bulletEnabled val="1"/>
        </dgm:presLayoutVars>
      </dgm:prSet>
      <dgm:spPr/>
    </dgm:pt>
    <dgm:pt modelId="{750830B7-3700-4BF8-B708-0617FA77AA1C}" type="pres">
      <dgm:prSet presAssocID="{CAC0B0B3-D2D5-4A5E-8B18-C88F5704CA0E}" presName="spNode" presStyleCnt="0"/>
      <dgm:spPr/>
    </dgm:pt>
    <dgm:pt modelId="{A7BFF854-7288-454F-9511-CAEFEC9B42A0}" type="pres">
      <dgm:prSet presAssocID="{B3530D11-237B-4560-822C-C5B923B66D5B}" presName="sibTrans" presStyleLbl="sibTrans1D1" presStyleIdx="1" presStyleCnt="11"/>
      <dgm:spPr/>
    </dgm:pt>
    <dgm:pt modelId="{B3651EED-06EC-4ABB-9012-2B51B0FC80C1}" type="pres">
      <dgm:prSet presAssocID="{87E8C774-ADD9-43D7-9B9F-1BB92BB7A3C4}" presName="node" presStyleLbl="node1" presStyleIdx="2" presStyleCnt="11" custScaleX="108013" custRadScaleRad="98721" custRadScaleInc="21477">
        <dgm:presLayoutVars>
          <dgm:bulletEnabled val="1"/>
        </dgm:presLayoutVars>
      </dgm:prSet>
      <dgm:spPr/>
    </dgm:pt>
    <dgm:pt modelId="{4C4512D1-A49F-47B6-A8F7-BFB12F6C3026}" type="pres">
      <dgm:prSet presAssocID="{87E8C774-ADD9-43D7-9B9F-1BB92BB7A3C4}" presName="spNode" presStyleCnt="0"/>
      <dgm:spPr/>
    </dgm:pt>
    <dgm:pt modelId="{0F8E4799-EB1E-4D33-A764-49E3DD9851EC}" type="pres">
      <dgm:prSet presAssocID="{BF5C1DAB-D178-43AC-B179-1AA85BC8C0B1}" presName="sibTrans" presStyleLbl="sibTrans1D1" presStyleIdx="2" presStyleCnt="11"/>
      <dgm:spPr/>
    </dgm:pt>
    <dgm:pt modelId="{E4DD4745-CE51-418C-A1DB-14EE4D1E3022}" type="pres">
      <dgm:prSet presAssocID="{E331869B-741F-4766-AF4A-4AF8484811BA}" presName="node" presStyleLbl="node1" presStyleIdx="3" presStyleCnt="11" custScaleX="178295" custRadScaleRad="100891" custRadScaleInc="-41868">
        <dgm:presLayoutVars>
          <dgm:bulletEnabled val="1"/>
        </dgm:presLayoutVars>
      </dgm:prSet>
      <dgm:spPr/>
    </dgm:pt>
    <dgm:pt modelId="{ECB6BC92-5340-4DDA-9D3B-49FB3FDC75C7}" type="pres">
      <dgm:prSet presAssocID="{E331869B-741F-4766-AF4A-4AF8484811BA}" presName="spNode" presStyleCnt="0"/>
      <dgm:spPr/>
    </dgm:pt>
    <dgm:pt modelId="{753A6B35-06D3-4666-95B7-702E774FB8BE}" type="pres">
      <dgm:prSet presAssocID="{7258EF20-F335-41F7-A277-05527D764EB5}" presName="sibTrans" presStyleLbl="sibTrans1D1" presStyleIdx="3" presStyleCnt="11"/>
      <dgm:spPr/>
    </dgm:pt>
    <dgm:pt modelId="{BFB1B460-32F9-4DB7-A8A7-5742FC50AA8E}" type="pres">
      <dgm:prSet presAssocID="{8E6C0CDB-94D9-45D6-97E3-D238509B9E9A}" presName="node" presStyleLbl="node1" presStyleIdx="4" presStyleCnt="11" custScaleX="123853" custRadScaleRad="103161" custRadScaleInc="-93074">
        <dgm:presLayoutVars>
          <dgm:bulletEnabled val="1"/>
        </dgm:presLayoutVars>
      </dgm:prSet>
      <dgm:spPr/>
    </dgm:pt>
    <dgm:pt modelId="{86B07673-EE97-4096-B028-1655A4384E7D}" type="pres">
      <dgm:prSet presAssocID="{8E6C0CDB-94D9-45D6-97E3-D238509B9E9A}" presName="spNode" presStyleCnt="0"/>
      <dgm:spPr/>
    </dgm:pt>
    <dgm:pt modelId="{400B9FF7-5013-4214-8950-DC48145D34E0}" type="pres">
      <dgm:prSet presAssocID="{B695BBED-E617-419B-8B2F-8358804E4A1F}" presName="sibTrans" presStyleLbl="sibTrans1D1" presStyleIdx="4" presStyleCnt="11"/>
      <dgm:spPr/>
    </dgm:pt>
    <dgm:pt modelId="{EAB4457E-60A7-42C9-BEE3-7742FAA43FA3}" type="pres">
      <dgm:prSet presAssocID="{174AA134-BDDF-4E2B-98B7-91577AE487A1}" presName="node" presStyleLbl="node1" presStyleIdx="5" presStyleCnt="11" custScaleX="161667" custRadScaleRad="103197" custRadScaleInc="-77217">
        <dgm:presLayoutVars>
          <dgm:bulletEnabled val="1"/>
        </dgm:presLayoutVars>
      </dgm:prSet>
      <dgm:spPr/>
    </dgm:pt>
    <dgm:pt modelId="{03C63C8D-F26F-417F-913F-E29BB9A30F0C}" type="pres">
      <dgm:prSet presAssocID="{174AA134-BDDF-4E2B-98B7-91577AE487A1}" presName="spNode" presStyleCnt="0"/>
      <dgm:spPr/>
    </dgm:pt>
    <dgm:pt modelId="{2637951F-6F65-4153-BA83-F91C0F556E2F}" type="pres">
      <dgm:prSet presAssocID="{0CFDD6E3-8E43-47E4-82E8-E60715D45BCF}" presName="sibTrans" presStyleLbl="sibTrans1D1" presStyleIdx="5" presStyleCnt="11"/>
      <dgm:spPr/>
    </dgm:pt>
    <dgm:pt modelId="{7D9C818D-5C8C-48D2-8EA1-2E51F55F3451}" type="pres">
      <dgm:prSet presAssocID="{CE798D1E-8D30-4DD5-B588-1B0CD4BA6EA3}" presName="node" presStyleLbl="node1" presStyleIdx="6" presStyleCnt="11" custScaleX="99332" custRadScaleRad="103445" custRadScaleInc="110702">
        <dgm:presLayoutVars>
          <dgm:bulletEnabled val="1"/>
        </dgm:presLayoutVars>
      </dgm:prSet>
      <dgm:spPr/>
    </dgm:pt>
    <dgm:pt modelId="{6BDA8561-E0A6-45B9-AABD-8E209DB3ADFC}" type="pres">
      <dgm:prSet presAssocID="{CE798D1E-8D30-4DD5-B588-1B0CD4BA6EA3}" presName="spNode" presStyleCnt="0"/>
      <dgm:spPr/>
    </dgm:pt>
    <dgm:pt modelId="{8E23D80E-44EB-4B34-BC33-C18A967B9B2D}" type="pres">
      <dgm:prSet presAssocID="{242B755B-6FA2-4352-965E-F95FF5F3F80D}" presName="sibTrans" presStyleLbl="sibTrans1D1" presStyleIdx="6" presStyleCnt="11"/>
      <dgm:spPr/>
    </dgm:pt>
    <dgm:pt modelId="{156012EB-9975-480C-A3DB-72255D81B956}" type="pres">
      <dgm:prSet presAssocID="{CDFC1383-F427-4405-AA4C-96298382D8EE}" presName="node" presStyleLbl="node1" presStyleIdx="7" presStyleCnt="11" custScaleX="130005" custRadScaleRad="102331" custRadScaleInc="90536">
        <dgm:presLayoutVars>
          <dgm:bulletEnabled val="1"/>
        </dgm:presLayoutVars>
      </dgm:prSet>
      <dgm:spPr/>
    </dgm:pt>
    <dgm:pt modelId="{F983638A-0583-4879-85F0-56A51B65DCF2}" type="pres">
      <dgm:prSet presAssocID="{CDFC1383-F427-4405-AA4C-96298382D8EE}" presName="spNode" presStyleCnt="0"/>
      <dgm:spPr/>
    </dgm:pt>
    <dgm:pt modelId="{0EE7F851-4235-490F-977F-9D5510862A91}" type="pres">
      <dgm:prSet presAssocID="{691BF800-83A6-4744-BDD2-D733891B5AE1}" presName="sibTrans" presStyleLbl="sibTrans1D1" presStyleIdx="7" presStyleCnt="11"/>
      <dgm:spPr/>
    </dgm:pt>
    <dgm:pt modelId="{2A12AA70-960A-4A1D-83B4-F64C6A634146}" type="pres">
      <dgm:prSet presAssocID="{782DD3B9-5C14-4A26-A68D-592689E023F8}" presName="node" presStyleLbl="node1" presStyleIdx="8" presStyleCnt="11" custScaleX="123254" custRadScaleRad="102549" custRadScaleInc="56400">
        <dgm:presLayoutVars>
          <dgm:bulletEnabled val="1"/>
        </dgm:presLayoutVars>
      </dgm:prSet>
      <dgm:spPr/>
    </dgm:pt>
    <dgm:pt modelId="{5FE4FDD7-6C45-4934-A582-2C4E910EEDCD}" type="pres">
      <dgm:prSet presAssocID="{782DD3B9-5C14-4A26-A68D-592689E023F8}" presName="spNode" presStyleCnt="0"/>
      <dgm:spPr/>
    </dgm:pt>
    <dgm:pt modelId="{BDA7A295-6CAE-40E4-A11B-743D2AFE9303}" type="pres">
      <dgm:prSet presAssocID="{E53122DB-B3E9-4766-95F7-D034BFBD299F}" presName="sibTrans" presStyleLbl="sibTrans1D1" presStyleIdx="8" presStyleCnt="11"/>
      <dgm:spPr/>
    </dgm:pt>
    <dgm:pt modelId="{C7A42C6D-EBD3-4859-8794-3AC7907B02B7}" type="pres">
      <dgm:prSet presAssocID="{3EAB3DF8-52D3-43A1-A388-55A591111902}" presName="node" presStyleLbl="node1" presStyleIdx="9" presStyleCnt="11" custScaleX="128571" custRadScaleRad="101607" custRadScaleInc="-12297">
        <dgm:presLayoutVars>
          <dgm:bulletEnabled val="1"/>
        </dgm:presLayoutVars>
      </dgm:prSet>
      <dgm:spPr/>
    </dgm:pt>
    <dgm:pt modelId="{92FAAF8F-5663-4B48-B134-7CCE48AC86CC}" type="pres">
      <dgm:prSet presAssocID="{3EAB3DF8-52D3-43A1-A388-55A591111902}" presName="spNode" presStyleCnt="0"/>
      <dgm:spPr/>
    </dgm:pt>
    <dgm:pt modelId="{69CF453E-8150-490A-BF28-2430B2A84CA0}" type="pres">
      <dgm:prSet presAssocID="{203E60CF-A500-4E99-A02B-A68DAD96D194}" presName="sibTrans" presStyleLbl="sibTrans1D1" presStyleIdx="9" presStyleCnt="11"/>
      <dgm:spPr/>
    </dgm:pt>
    <dgm:pt modelId="{FD1A53EE-DBF3-4917-9620-F11D362AA2F3}" type="pres">
      <dgm:prSet presAssocID="{3E9BFBEE-3CD2-41D7-ACD6-C3761D239A10}" presName="node" presStyleLbl="node1" presStyleIdx="10" presStyleCnt="11" custScaleX="119145" custRadScaleRad="101718" custRadScaleInc="-82551">
        <dgm:presLayoutVars>
          <dgm:bulletEnabled val="1"/>
        </dgm:presLayoutVars>
      </dgm:prSet>
      <dgm:spPr/>
    </dgm:pt>
    <dgm:pt modelId="{34022D22-E46C-4CE4-B8E5-72C3B4E59D0C}" type="pres">
      <dgm:prSet presAssocID="{3E9BFBEE-3CD2-41D7-ACD6-C3761D239A10}" presName="spNode" presStyleCnt="0"/>
      <dgm:spPr/>
    </dgm:pt>
    <dgm:pt modelId="{AC5FF5BF-E52B-41D7-A0E5-CE1767392B81}" type="pres">
      <dgm:prSet presAssocID="{B285CEB4-B8E5-4CB2-A678-E6A701BFCC01}" presName="sibTrans" presStyleLbl="sibTrans1D1" presStyleIdx="10" presStyleCnt="11"/>
      <dgm:spPr/>
    </dgm:pt>
  </dgm:ptLst>
  <dgm:cxnLst>
    <dgm:cxn modelId="{5BC7B402-8E3E-4EE4-9428-8627F9F71239}" type="presOf" srcId="{3EAB3DF8-52D3-43A1-A388-55A591111902}" destId="{C7A42C6D-EBD3-4859-8794-3AC7907B02B7}" srcOrd="0" destOrd="0" presId="urn:microsoft.com/office/officeart/2005/8/layout/cycle6"/>
    <dgm:cxn modelId="{A0458308-D434-49A8-B303-EF9F2F085766}" type="presOf" srcId="{174AA134-BDDF-4E2B-98B7-91577AE487A1}" destId="{EAB4457E-60A7-42C9-BEE3-7742FAA43FA3}" srcOrd="0" destOrd="0" presId="urn:microsoft.com/office/officeart/2005/8/layout/cycle6"/>
    <dgm:cxn modelId="{645AB008-7C64-49FC-98F2-1962EC01E074}" type="presOf" srcId="{1076DC0D-9EF1-4257-8EBA-14CD793FD094}" destId="{AE64BBF4-DFA1-4DE7-AD38-06596A221D24}" srcOrd="0" destOrd="0" presId="urn:microsoft.com/office/officeart/2005/8/layout/cycle6"/>
    <dgm:cxn modelId="{A53F7516-FEBE-4709-B31C-521179F3CC06}" type="presOf" srcId="{3E9BFBEE-3CD2-41D7-ACD6-C3761D239A10}" destId="{FD1A53EE-DBF3-4917-9620-F11D362AA2F3}" srcOrd="0" destOrd="0" presId="urn:microsoft.com/office/officeart/2005/8/layout/cycle6"/>
    <dgm:cxn modelId="{789C891D-D9C8-4F53-9B93-7C220E5B2D7D}" type="presOf" srcId="{242B755B-6FA2-4352-965E-F95FF5F3F80D}" destId="{8E23D80E-44EB-4B34-BC33-C18A967B9B2D}" srcOrd="0" destOrd="0" presId="urn:microsoft.com/office/officeart/2005/8/layout/cycle6"/>
    <dgm:cxn modelId="{033CF41D-BFF3-47DB-9C49-0C33CE709ADA}" type="presOf" srcId="{75714E6A-E5E9-48C7-A2FB-2C58845C85DC}" destId="{ECEF4365-2317-4A52-BB7F-47CA2532C04D}" srcOrd="0" destOrd="0" presId="urn:microsoft.com/office/officeart/2005/8/layout/cycle6"/>
    <dgm:cxn modelId="{A0C6A621-0E60-477E-B5C7-6A7E0C53029E}" type="presOf" srcId="{B695BBED-E617-419B-8B2F-8358804E4A1F}" destId="{400B9FF7-5013-4214-8950-DC48145D34E0}" srcOrd="0" destOrd="0" presId="urn:microsoft.com/office/officeart/2005/8/layout/cycle6"/>
    <dgm:cxn modelId="{EF27BE28-5CE5-4C19-8352-43BFDA4D1437}" type="presOf" srcId="{691BF800-83A6-4744-BDD2-D733891B5AE1}" destId="{0EE7F851-4235-490F-977F-9D5510862A91}" srcOrd="0" destOrd="0" presId="urn:microsoft.com/office/officeart/2005/8/layout/cycle6"/>
    <dgm:cxn modelId="{E06F862E-3E5A-474E-9288-E1775B989E9D}" type="presOf" srcId="{E53122DB-B3E9-4766-95F7-D034BFBD299F}" destId="{BDA7A295-6CAE-40E4-A11B-743D2AFE9303}" srcOrd="0" destOrd="0" presId="urn:microsoft.com/office/officeart/2005/8/layout/cycle6"/>
    <dgm:cxn modelId="{75297C60-DA13-40D5-BBEC-D486DFB49AB4}" type="presOf" srcId="{B285CEB4-B8E5-4CB2-A678-E6A701BFCC01}" destId="{AC5FF5BF-E52B-41D7-A0E5-CE1767392B81}" srcOrd="0" destOrd="0" presId="urn:microsoft.com/office/officeart/2005/8/layout/cycle6"/>
    <dgm:cxn modelId="{3AA25141-BC7D-40AE-89C6-19AF026C7714}" srcId="{75714E6A-E5E9-48C7-A2FB-2C58845C85DC}" destId="{E331869B-741F-4766-AF4A-4AF8484811BA}" srcOrd="3" destOrd="0" parTransId="{76A215B7-4B54-4BF8-AEE7-944932429B17}" sibTransId="{7258EF20-F335-41F7-A277-05527D764EB5}"/>
    <dgm:cxn modelId="{17988742-5C43-4B18-AC56-E198CD1DB426}" type="presOf" srcId="{E331869B-741F-4766-AF4A-4AF8484811BA}" destId="{E4DD4745-CE51-418C-A1DB-14EE4D1E3022}" srcOrd="0" destOrd="0" presId="urn:microsoft.com/office/officeart/2005/8/layout/cycle6"/>
    <dgm:cxn modelId="{A47F226E-A22A-46B2-AEA3-D22DE86C043D}" type="presOf" srcId="{B3530D11-237B-4560-822C-C5B923B66D5B}" destId="{A7BFF854-7288-454F-9511-CAEFEC9B42A0}" srcOrd="0" destOrd="0" presId="urn:microsoft.com/office/officeart/2005/8/layout/cycle6"/>
    <dgm:cxn modelId="{49C4324E-C20B-4D98-8111-B9D04B44C45C}" type="presOf" srcId="{4F7511A6-D412-41B8-9DA4-92E1591B6884}" destId="{9DA1C9A9-3575-468A-9152-19693AC5E283}" srcOrd="0" destOrd="0" presId="urn:microsoft.com/office/officeart/2005/8/layout/cycle6"/>
    <dgm:cxn modelId="{30D6576E-642C-47EC-9C27-E43EA3645175}" type="presOf" srcId="{BF5C1DAB-D178-43AC-B179-1AA85BC8C0B1}" destId="{0F8E4799-EB1E-4D33-A764-49E3DD9851EC}" srcOrd="0" destOrd="0" presId="urn:microsoft.com/office/officeart/2005/8/layout/cycle6"/>
    <dgm:cxn modelId="{8A3A1F6F-910A-4EA4-8D4B-670053BC4B28}" type="presOf" srcId="{7258EF20-F335-41F7-A277-05527D764EB5}" destId="{753A6B35-06D3-4666-95B7-702E774FB8BE}" srcOrd="0" destOrd="0" presId="urn:microsoft.com/office/officeart/2005/8/layout/cycle6"/>
    <dgm:cxn modelId="{1E92EA50-21C7-4D94-8BF2-A288DFDBC7AA}" srcId="{75714E6A-E5E9-48C7-A2FB-2C58845C85DC}" destId="{CE798D1E-8D30-4DD5-B588-1B0CD4BA6EA3}" srcOrd="6" destOrd="0" parTransId="{DCE529C3-F5B4-46BE-B202-FB0563E52AA7}" sibTransId="{242B755B-6FA2-4352-965E-F95FF5F3F80D}"/>
    <dgm:cxn modelId="{BF0A8351-30F4-4413-A09A-2C0B343D7D63}" srcId="{75714E6A-E5E9-48C7-A2FB-2C58845C85DC}" destId="{8E6C0CDB-94D9-45D6-97E3-D238509B9E9A}" srcOrd="4" destOrd="0" parTransId="{A47D01DD-F3FF-4473-A430-DB4BFC516771}" sibTransId="{B695BBED-E617-419B-8B2F-8358804E4A1F}"/>
    <dgm:cxn modelId="{A4E49A78-5A00-44D3-AACF-38F45F473D1A}" type="presOf" srcId="{8E6C0CDB-94D9-45D6-97E3-D238509B9E9A}" destId="{BFB1B460-32F9-4DB7-A8A7-5742FC50AA8E}" srcOrd="0" destOrd="0" presId="urn:microsoft.com/office/officeart/2005/8/layout/cycle6"/>
    <dgm:cxn modelId="{A953CB58-D87E-4756-A9B1-76047C34787D}" srcId="{75714E6A-E5E9-48C7-A2FB-2C58845C85DC}" destId="{3E9BFBEE-3CD2-41D7-ACD6-C3761D239A10}" srcOrd="10" destOrd="0" parTransId="{EB17D700-0AAC-4CE3-B8B1-D8367C18B929}" sibTransId="{B285CEB4-B8E5-4CB2-A678-E6A701BFCC01}"/>
    <dgm:cxn modelId="{E966DA7B-B1C5-4C56-92A9-DF0DD6E2526E}" srcId="{75714E6A-E5E9-48C7-A2FB-2C58845C85DC}" destId="{87E8C774-ADD9-43D7-9B9F-1BB92BB7A3C4}" srcOrd="2" destOrd="0" parTransId="{104DDF2B-F2FA-41CE-A70B-4D94C41EB997}" sibTransId="{BF5C1DAB-D178-43AC-B179-1AA85BC8C0B1}"/>
    <dgm:cxn modelId="{45CA9E7F-5DA5-47A4-808B-A540AB1A330D}" type="presOf" srcId="{203E60CF-A500-4E99-A02B-A68DAD96D194}" destId="{69CF453E-8150-490A-BF28-2430B2A84CA0}" srcOrd="0" destOrd="0" presId="urn:microsoft.com/office/officeart/2005/8/layout/cycle6"/>
    <dgm:cxn modelId="{ED9CA484-238A-4663-AC44-BEF1395F4E17}" type="presOf" srcId="{87E8C774-ADD9-43D7-9B9F-1BB92BB7A3C4}" destId="{B3651EED-06EC-4ABB-9012-2B51B0FC80C1}" srcOrd="0" destOrd="0" presId="urn:microsoft.com/office/officeart/2005/8/layout/cycle6"/>
    <dgm:cxn modelId="{4C53BA87-6825-487A-B588-36F446D7D400}" type="presOf" srcId="{CE798D1E-8D30-4DD5-B588-1B0CD4BA6EA3}" destId="{7D9C818D-5C8C-48D2-8EA1-2E51F55F3451}" srcOrd="0" destOrd="0" presId="urn:microsoft.com/office/officeart/2005/8/layout/cycle6"/>
    <dgm:cxn modelId="{C0112E99-764E-4F09-BB4F-4B535831B01A}" srcId="{75714E6A-E5E9-48C7-A2FB-2C58845C85DC}" destId="{1076DC0D-9EF1-4257-8EBA-14CD793FD094}" srcOrd="0" destOrd="0" parTransId="{E51311C2-7E44-41A0-89C9-7E578F769594}" sibTransId="{4F7511A6-D412-41B8-9DA4-92E1591B6884}"/>
    <dgm:cxn modelId="{D5A04399-5D2E-4841-822A-AED394CD3421}" type="presOf" srcId="{CDFC1383-F427-4405-AA4C-96298382D8EE}" destId="{156012EB-9975-480C-A3DB-72255D81B956}" srcOrd="0" destOrd="0" presId="urn:microsoft.com/office/officeart/2005/8/layout/cycle6"/>
    <dgm:cxn modelId="{4A56AE9C-0819-416B-BF5E-83989A60B3B0}" srcId="{75714E6A-E5E9-48C7-A2FB-2C58845C85DC}" destId="{CDFC1383-F427-4405-AA4C-96298382D8EE}" srcOrd="7" destOrd="0" parTransId="{3217313E-77DB-4F4A-A41F-E6DDAE632171}" sibTransId="{691BF800-83A6-4744-BDD2-D733891B5AE1}"/>
    <dgm:cxn modelId="{CF0C14A6-2B60-4324-9553-B29035DE6C5E}" srcId="{75714E6A-E5E9-48C7-A2FB-2C58845C85DC}" destId="{782DD3B9-5C14-4A26-A68D-592689E023F8}" srcOrd="8" destOrd="0" parTransId="{7D871A02-0410-41E7-B5E3-421126F685BA}" sibTransId="{E53122DB-B3E9-4766-95F7-D034BFBD299F}"/>
    <dgm:cxn modelId="{B3A4B2B9-0281-4A4B-B87E-15D1CADD6CA4}" type="presOf" srcId="{782DD3B9-5C14-4A26-A68D-592689E023F8}" destId="{2A12AA70-960A-4A1D-83B4-F64C6A634146}" srcOrd="0" destOrd="0" presId="urn:microsoft.com/office/officeart/2005/8/layout/cycle6"/>
    <dgm:cxn modelId="{CAAB20BF-760B-4717-8C31-CC5A6C40B8B8}" type="presOf" srcId="{CAC0B0B3-D2D5-4A5E-8B18-C88F5704CA0E}" destId="{A57E3D20-018F-4678-B600-D950438AADB9}" srcOrd="0" destOrd="0" presId="urn:microsoft.com/office/officeart/2005/8/layout/cycle6"/>
    <dgm:cxn modelId="{CF0DF8C3-C1A1-4AF8-91BE-A0340F7582FE}" srcId="{75714E6A-E5E9-48C7-A2FB-2C58845C85DC}" destId="{3EAB3DF8-52D3-43A1-A388-55A591111902}" srcOrd="9" destOrd="0" parTransId="{44BA8C0D-85EE-49E3-BA54-D30E661443E6}" sibTransId="{203E60CF-A500-4E99-A02B-A68DAD96D194}"/>
    <dgm:cxn modelId="{38357BC8-7B1B-451E-8A4B-2398E97F049E}" type="presOf" srcId="{0CFDD6E3-8E43-47E4-82E8-E60715D45BCF}" destId="{2637951F-6F65-4153-BA83-F91C0F556E2F}" srcOrd="0" destOrd="0" presId="urn:microsoft.com/office/officeart/2005/8/layout/cycle6"/>
    <dgm:cxn modelId="{2A4564E1-757D-422B-B80D-7BEFCA8B3D20}" srcId="{75714E6A-E5E9-48C7-A2FB-2C58845C85DC}" destId="{CAC0B0B3-D2D5-4A5E-8B18-C88F5704CA0E}" srcOrd="1" destOrd="0" parTransId="{B44ACA5D-C0E7-4C55-B888-819E0BE44430}" sibTransId="{B3530D11-237B-4560-822C-C5B923B66D5B}"/>
    <dgm:cxn modelId="{0BF057E3-F4CB-4C37-8FF7-BEB0529A08DC}" srcId="{75714E6A-E5E9-48C7-A2FB-2C58845C85DC}" destId="{174AA134-BDDF-4E2B-98B7-91577AE487A1}" srcOrd="5" destOrd="0" parTransId="{07FF3B0C-6B04-4714-9532-AB3D471DF518}" sibTransId="{0CFDD6E3-8E43-47E4-82E8-E60715D45BCF}"/>
    <dgm:cxn modelId="{F0B6B39F-61E2-4DE0-B13F-840B5C8321E2}" type="presParOf" srcId="{ECEF4365-2317-4A52-BB7F-47CA2532C04D}" destId="{AE64BBF4-DFA1-4DE7-AD38-06596A221D24}" srcOrd="0" destOrd="0" presId="urn:microsoft.com/office/officeart/2005/8/layout/cycle6"/>
    <dgm:cxn modelId="{66501383-4C0D-4B0C-928D-456A77CFE376}" type="presParOf" srcId="{ECEF4365-2317-4A52-BB7F-47CA2532C04D}" destId="{81DAF485-B6BC-4A29-8E70-7B43A7B72509}" srcOrd="1" destOrd="0" presId="urn:microsoft.com/office/officeart/2005/8/layout/cycle6"/>
    <dgm:cxn modelId="{A3F2E097-400B-40AC-BADD-82EA9750A7B4}" type="presParOf" srcId="{ECEF4365-2317-4A52-BB7F-47CA2532C04D}" destId="{9DA1C9A9-3575-468A-9152-19693AC5E283}" srcOrd="2" destOrd="0" presId="urn:microsoft.com/office/officeart/2005/8/layout/cycle6"/>
    <dgm:cxn modelId="{571D116C-7919-4588-A2C3-300571078CA8}" type="presParOf" srcId="{ECEF4365-2317-4A52-BB7F-47CA2532C04D}" destId="{A57E3D20-018F-4678-B600-D950438AADB9}" srcOrd="3" destOrd="0" presId="urn:microsoft.com/office/officeart/2005/8/layout/cycle6"/>
    <dgm:cxn modelId="{EAB93C1F-E6ED-4C2E-B0C8-6447E6C11114}" type="presParOf" srcId="{ECEF4365-2317-4A52-BB7F-47CA2532C04D}" destId="{750830B7-3700-4BF8-B708-0617FA77AA1C}" srcOrd="4" destOrd="0" presId="urn:microsoft.com/office/officeart/2005/8/layout/cycle6"/>
    <dgm:cxn modelId="{76B78E06-3BA1-4FF4-9DC2-CCDAD9BA505C}" type="presParOf" srcId="{ECEF4365-2317-4A52-BB7F-47CA2532C04D}" destId="{A7BFF854-7288-454F-9511-CAEFEC9B42A0}" srcOrd="5" destOrd="0" presId="urn:microsoft.com/office/officeart/2005/8/layout/cycle6"/>
    <dgm:cxn modelId="{20C470FE-D9F6-426A-9DE0-9E4FEBCA7EC8}" type="presParOf" srcId="{ECEF4365-2317-4A52-BB7F-47CA2532C04D}" destId="{B3651EED-06EC-4ABB-9012-2B51B0FC80C1}" srcOrd="6" destOrd="0" presId="urn:microsoft.com/office/officeart/2005/8/layout/cycle6"/>
    <dgm:cxn modelId="{F69E06CF-79ED-4B83-A90C-930ACA6D25EF}" type="presParOf" srcId="{ECEF4365-2317-4A52-BB7F-47CA2532C04D}" destId="{4C4512D1-A49F-47B6-A8F7-BFB12F6C3026}" srcOrd="7" destOrd="0" presId="urn:microsoft.com/office/officeart/2005/8/layout/cycle6"/>
    <dgm:cxn modelId="{E2E930CF-674E-40AA-804F-48C7EA7C6AF7}" type="presParOf" srcId="{ECEF4365-2317-4A52-BB7F-47CA2532C04D}" destId="{0F8E4799-EB1E-4D33-A764-49E3DD9851EC}" srcOrd="8" destOrd="0" presId="urn:microsoft.com/office/officeart/2005/8/layout/cycle6"/>
    <dgm:cxn modelId="{FF88719B-6ECB-4D78-9227-EDD2951319E6}" type="presParOf" srcId="{ECEF4365-2317-4A52-BB7F-47CA2532C04D}" destId="{E4DD4745-CE51-418C-A1DB-14EE4D1E3022}" srcOrd="9" destOrd="0" presId="urn:microsoft.com/office/officeart/2005/8/layout/cycle6"/>
    <dgm:cxn modelId="{0B181D05-A8BF-40F3-A723-A019C6397222}" type="presParOf" srcId="{ECEF4365-2317-4A52-BB7F-47CA2532C04D}" destId="{ECB6BC92-5340-4DDA-9D3B-49FB3FDC75C7}" srcOrd="10" destOrd="0" presId="urn:microsoft.com/office/officeart/2005/8/layout/cycle6"/>
    <dgm:cxn modelId="{9E2249AB-0BB4-4DFA-BCBA-E20B28794DCF}" type="presParOf" srcId="{ECEF4365-2317-4A52-BB7F-47CA2532C04D}" destId="{753A6B35-06D3-4666-95B7-702E774FB8BE}" srcOrd="11" destOrd="0" presId="urn:microsoft.com/office/officeart/2005/8/layout/cycle6"/>
    <dgm:cxn modelId="{C016E888-59BA-4491-90F0-7E95A5E2705D}" type="presParOf" srcId="{ECEF4365-2317-4A52-BB7F-47CA2532C04D}" destId="{BFB1B460-32F9-4DB7-A8A7-5742FC50AA8E}" srcOrd="12" destOrd="0" presId="urn:microsoft.com/office/officeart/2005/8/layout/cycle6"/>
    <dgm:cxn modelId="{CCFD5342-9EDD-4415-B11D-F74C343DD100}" type="presParOf" srcId="{ECEF4365-2317-4A52-BB7F-47CA2532C04D}" destId="{86B07673-EE97-4096-B028-1655A4384E7D}" srcOrd="13" destOrd="0" presId="urn:microsoft.com/office/officeart/2005/8/layout/cycle6"/>
    <dgm:cxn modelId="{9B17DE7F-F696-4B02-A572-47850A8F4A8B}" type="presParOf" srcId="{ECEF4365-2317-4A52-BB7F-47CA2532C04D}" destId="{400B9FF7-5013-4214-8950-DC48145D34E0}" srcOrd="14" destOrd="0" presId="urn:microsoft.com/office/officeart/2005/8/layout/cycle6"/>
    <dgm:cxn modelId="{7C15237F-4645-41EA-8DFC-61D230DEBD25}" type="presParOf" srcId="{ECEF4365-2317-4A52-BB7F-47CA2532C04D}" destId="{EAB4457E-60A7-42C9-BEE3-7742FAA43FA3}" srcOrd="15" destOrd="0" presId="urn:microsoft.com/office/officeart/2005/8/layout/cycle6"/>
    <dgm:cxn modelId="{BE7394A8-5C34-49DC-92B1-2DE1D3FDD134}" type="presParOf" srcId="{ECEF4365-2317-4A52-BB7F-47CA2532C04D}" destId="{03C63C8D-F26F-417F-913F-E29BB9A30F0C}" srcOrd="16" destOrd="0" presId="urn:microsoft.com/office/officeart/2005/8/layout/cycle6"/>
    <dgm:cxn modelId="{64104AF6-6789-4C19-AA43-26DB576A569B}" type="presParOf" srcId="{ECEF4365-2317-4A52-BB7F-47CA2532C04D}" destId="{2637951F-6F65-4153-BA83-F91C0F556E2F}" srcOrd="17" destOrd="0" presId="urn:microsoft.com/office/officeart/2005/8/layout/cycle6"/>
    <dgm:cxn modelId="{5627A145-4A33-40AE-AECA-EA0F984FB9CA}" type="presParOf" srcId="{ECEF4365-2317-4A52-BB7F-47CA2532C04D}" destId="{7D9C818D-5C8C-48D2-8EA1-2E51F55F3451}" srcOrd="18" destOrd="0" presId="urn:microsoft.com/office/officeart/2005/8/layout/cycle6"/>
    <dgm:cxn modelId="{50159B86-C9EC-4EB7-ACDC-CF92501A28E1}" type="presParOf" srcId="{ECEF4365-2317-4A52-BB7F-47CA2532C04D}" destId="{6BDA8561-E0A6-45B9-AABD-8E209DB3ADFC}" srcOrd="19" destOrd="0" presId="urn:microsoft.com/office/officeart/2005/8/layout/cycle6"/>
    <dgm:cxn modelId="{5C1B8091-6474-45DE-A69C-CB1CDEB4E2A5}" type="presParOf" srcId="{ECEF4365-2317-4A52-BB7F-47CA2532C04D}" destId="{8E23D80E-44EB-4B34-BC33-C18A967B9B2D}" srcOrd="20" destOrd="0" presId="urn:microsoft.com/office/officeart/2005/8/layout/cycle6"/>
    <dgm:cxn modelId="{D8D2BC0F-C641-4EC9-A60D-B6E32B212D0F}" type="presParOf" srcId="{ECEF4365-2317-4A52-BB7F-47CA2532C04D}" destId="{156012EB-9975-480C-A3DB-72255D81B956}" srcOrd="21" destOrd="0" presId="urn:microsoft.com/office/officeart/2005/8/layout/cycle6"/>
    <dgm:cxn modelId="{97EEDCD2-B9C5-4899-9776-BD401CE3245F}" type="presParOf" srcId="{ECEF4365-2317-4A52-BB7F-47CA2532C04D}" destId="{F983638A-0583-4879-85F0-56A51B65DCF2}" srcOrd="22" destOrd="0" presId="urn:microsoft.com/office/officeart/2005/8/layout/cycle6"/>
    <dgm:cxn modelId="{3287BFFC-739A-448C-90A7-93E74B3CBD5F}" type="presParOf" srcId="{ECEF4365-2317-4A52-BB7F-47CA2532C04D}" destId="{0EE7F851-4235-490F-977F-9D5510862A91}" srcOrd="23" destOrd="0" presId="urn:microsoft.com/office/officeart/2005/8/layout/cycle6"/>
    <dgm:cxn modelId="{2978F319-92E3-4EB7-9042-512A814377F3}" type="presParOf" srcId="{ECEF4365-2317-4A52-BB7F-47CA2532C04D}" destId="{2A12AA70-960A-4A1D-83B4-F64C6A634146}" srcOrd="24" destOrd="0" presId="urn:microsoft.com/office/officeart/2005/8/layout/cycle6"/>
    <dgm:cxn modelId="{BCEA9693-63AF-4731-AA58-1DA5B2732764}" type="presParOf" srcId="{ECEF4365-2317-4A52-BB7F-47CA2532C04D}" destId="{5FE4FDD7-6C45-4934-A582-2C4E910EEDCD}" srcOrd="25" destOrd="0" presId="urn:microsoft.com/office/officeart/2005/8/layout/cycle6"/>
    <dgm:cxn modelId="{6ADCE3AF-15B3-4CA8-9637-F14405A48250}" type="presParOf" srcId="{ECEF4365-2317-4A52-BB7F-47CA2532C04D}" destId="{BDA7A295-6CAE-40E4-A11B-743D2AFE9303}" srcOrd="26" destOrd="0" presId="urn:microsoft.com/office/officeart/2005/8/layout/cycle6"/>
    <dgm:cxn modelId="{4EBB432A-F0D2-4A67-8511-71889968C682}" type="presParOf" srcId="{ECEF4365-2317-4A52-BB7F-47CA2532C04D}" destId="{C7A42C6D-EBD3-4859-8794-3AC7907B02B7}" srcOrd="27" destOrd="0" presId="urn:microsoft.com/office/officeart/2005/8/layout/cycle6"/>
    <dgm:cxn modelId="{ECA73394-0CE0-4995-8DAD-3DC826AECE25}" type="presParOf" srcId="{ECEF4365-2317-4A52-BB7F-47CA2532C04D}" destId="{92FAAF8F-5663-4B48-B134-7CCE48AC86CC}" srcOrd="28" destOrd="0" presId="urn:microsoft.com/office/officeart/2005/8/layout/cycle6"/>
    <dgm:cxn modelId="{53C44C1C-89B2-4F29-B3D6-10AF2B21A418}" type="presParOf" srcId="{ECEF4365-2317-4A52-BB7F-47CA2532C04D}" destId="{69CF453E-8150-490A-BF28-2430B2A84CA0}" srcOrd="29" destOrd="0" presId="urn:microsoft.com/office/officeart/2005/8/layout/cycle6"/>
    <dgm:cxn modelId="{28F39912-25A5-4F07-8235-33E48BD7E00E}" type="presParOf" srcId="{ECEF4365-2317-4A52-BB7F-47CA2532C04D}" destId="{FD1A53EE-DBF3-4917-9620-F11D362AA2F3}" srcOrd="30" destOrd="0" presId="urn:microsoft.com/office/officeart/2005/8/layout/cycle6"/>
    <dgm:cxn modelId="{0BA47056-E198-421E-8405-652119C0B9EF}" type="presParOf" srcId="{ECEF4365-2317-4A52-BB7F-47CA2532C04D}" destId="{34022D22-E46C-4CE4-B8E5-72C3B4E59D0C}" srcOrd="31" destOrd="0" presId="urn:microsoft.com/office/officeart/2005/8/layout/cycle6"/>
    <dgm:cxn modelId="{F262E205-C271-4142-B2FC-0B13BDE97BA8}" type="presParOf" srcId="{ECEF4365-2317-4A52-BB7F-47CA2532C04D}" destId="{AC5FF5BF-E52B-41D7-A0E5-CE1767392B81}" srcOrd="32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6125D-397D-46F4-AD43-E36AEFAB39B5}">
      <dsp:nvSpPr>
        <dsp:cNvPr id="0" name=""/>
        <dsp:cNvSpPr/>
      </dsp:nvSpPr>
      <dsp:spPr>
        <a:xfrm>
          <a:off x="2259312" y="71843"/>
          <a:ext cx="776293" cy="61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" pitchFamily="34" charset="0"/>
              <a:cs typeface="Arial" pitchFamily="34" charset="0"/>
            </a:rPr>
            <a:t>Reading</a:t>
          </a:r>
          <a:endParaRPr lang="en-IN" sz="1200" b="1" kern="1200">
            <a:latin typeface="Arial" pitchFamily="34" charset="0"/>
            <a:cs typeface="Arial" pitchFamily="34" charset="0"/>
          </a:endParaRPr>
        </a:p>
      </dsp:txBody>
      <dsp:txXfrm>
        <a:off x="2259312" y="71843"/>
        <a:ext cx="776293" cy="618437"/>
      </dsp:txXfrm>
    </dsp:sp>
    <dsp:sp modelId="{325A8518-BAB7-4C44-9703-A05FD3816128}">
      <dsp:nvSpPr>
        <dsp:cNvPr id="0" name=""/>
        <dsp:cNvSpPr/>
      </dsp:nvSpPr>
      <dsp:spPr>
        <a:xfrm>
          <a:off x="848032" y="38712"/>
          <a:ext cx="2319708" cy="2319708"/>
        </a:xfrm>
        <a:prstGeom prst="circularArrow">
          <a:avLst>
            <a:gd name="adj1" fmla="val 5199"/>
            <a:gd name="adj2" fmla="val 335809"/>
            <a:gd name="adj3" fmla="val 21196374"/>
            <a:gd name="adj4" fmla="val 19824320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22D58-8601-41A5-8C6E-F95293866CFD}">
      <dsp:nvSpPr>
        <dsp:cNvPr id="0" name=""/>
        <dsp:cNvSpPr/>
      </dsp:nvSpPr>
      <dsp:spPr>
        <a:xfrm>
          <a:off x="2329962" y="1178264"/>
          <a:ext cx="1313196" cy="61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" pitchFamily="34" charset="0"/>
              <a:cs typeface="Arial" pitchFamily="34" charset="0"/>
            </a:rPr>
            <a:t>brainstorming/  guidance</a:t>
          </a:r>
          <a:endParaRPr lang="en-IN" sz="1200" b="1" kern="1200">
            <a:latin typeface="Arial" pitchFamily="34" charset="0"/>
            <a:cs typeface="Arial" pitchFamily="34" charset="0"/>
          </a:endParaRPr>
        </a:p>
      </dsp:txBody>
      <dsp:txXfrm>
        <a:off x="2329962" y="1178264"/>
        <a:ext cx="1313196" cy="618437"/>
      </dsp:txXfrm>
    </dsp:sp>
    <dsp:sp modelId="{E180AAF7-7A8A-4BAA-A00D-A0C774398627}">
      <dsp:nvSpPr>
        <dsp:cNvPr id="0" name=""/>
        <dsp:cNvSpPr/>
      </dsp:nvSpPr>
      <dsp:spPr>
        <a:xfrm>
          <a:off x="847870" y="9586"/>
          <a:ext cx="2319708" cy="2319708"/>
        </a:xfrm>
        <a:prstGeom prst="circularArrow">
          <a:avLst>
            <a:gd name="adj1" fmla="val 5199"/>
            <a:gd name="adj2" fmla="val 335809"/>
            <a:gd name="adj3" fmla="val 4007523"/>
            <a:gd name="adj4" fmla="val 2253028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581D4-D30A-4317-8947-2E99E63CA7AE}">
      <dsp:nvSpPr>
        <dsp:cNvPr id="0" name=""/>
        <dsp:cNvSpPr/>
      </dsp:nvSpPr>
      <dsp:spPr>
        <a:xfrm>
          <a:off x="1696331" y="1907328"/>
          <a:ext cx="622785" cy="58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" pitchFamily="34" charset="0"/>
              <a:cs typeface="Arial" pitchFamily="34" charset="0"/>
            </a:rPr>
            <a:t>Observation</a:t>
          </a:r>
          <a:endParaRPr lang="en-IN" sz="1100" b="1" kern="1200">
            <a:latin typeface="Arial" pitchFamily="34" charset="0"/>
            <a:cs typeface="Arial" pitchFamily="34" charset="0"/>
          </a:endParaRPr>
        </a:p>
      </dsp:txBody>
      <dsp:txXfrm>
        <a:off x="1696331" y="1907328"/>
        <a:ext cx="622785" cy="582642"/>
      </dsp:txXfrm>
    </dsp:sp>
    <dsp:sp modelId="{BBF08D40-DCC1-4DD4-8F5B-DAC2A0579CBC}">
      <dsp:nvSpPr>
        <dsp:cNvPr id="0" name=""/>
        <dsp:cNvSpPr/>
      </dsp:nvSpPr>
      <dsp:spPr>
        <a:xfrm>
          <a:off x="847870" y="9586"/>
          <a:ext cx="2319708" cy="2319708"/>
        </a:xfrm>
        <a:prstGeom prst="circularArrow">
          <a:avLst>
            <a:gd name="adj1" fmla="val 5199"/>
            <a:gd name="adj2" fmla="val 335809"/>
            <a:gd name="adj3" fmla="val 8211163"/>
            <a:gd name="adj4" fmla="val 6456668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17547-33B0-4EE3-9B72-5A4AEC202ED1}">
      <dsp:nvSpPr>
        <dsp:cNvPr id="0" name=""/>
        <dsp:cNvSpPr/>
      </dsp:nvSpPr>
      <dsp:spPr>
        <a:xfrm>
          <a:off x="571683" y="1178264"/>
          <a:ext cx="914409" cy="61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" pitchFamily="34" charset="0"/>
              <a:cs typeface="Arial" pitchFamily="34" charset="0"/>
            </a:rPr>
            <a:t>Practical experiences</a:t>
          </a:r>
          <a:endParaRPr lang="en-IN" sz="1200" b="1" kern="1200">
            <a:latin typeface="Arial" pitchFamily="34" charset="0"/>
            <a:cs typeface="Arial" pitchFamily="34" charset="0"/>
          </a:endParaRPr>
        </a:p>
      </dsp:txBody>
      <dsp:txXfrm>
        <a:off x="571683" y="1178264"/>
        <a:ext cx="914409" cy="618437"/>
      </dsp:txXfrm>
    </dsp:sp>
    <dsp:sp modelId="{C16F462C-646C-4890-9EC2-812828B4FD66}">
      <dsp:nvSpPr>
        <dsp:cNvPr id="0" name=""/>
        <dsp:cNvSpPr/>
      </dsp:nvSpPr>
      <dsp:spPr>
        <a:xfrm>
          <a:off x="853066" y="9493"/>
          <a:ext cx="2319708" cy="2319708"/>
        </a:xfrm>
        <a:prstGeom prst="circularArrow">
          <a:avLst>
            <a:gd name="adj1" fmla="val 5199"/>
            <a:gd name="adj2" fmla="val 335809"/>
            <a:gd name="adj3" fmla="val 12298324"/>
            <a:gd name="adj4" fmla="val 10770525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A079E-7E53-407E-A16A-67C47F6A783D}">
      <dsp:nvSpPr>
        <dsp:cNvPr id="0" name=""/>
        <dsp:cNvSpPr/>
      </dsp:nvSpPr>
      <dsp:spPr>
        <a:xfrm>
          <a:off x="1029032" y="27573"/>
          <a:ext cx="747474" cy="61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" pitchFamily="34" charset="0"/>
              <a:cs typeface="Arial" pitchFamily="34" charset="0"/>
            </a:rPr>
            <a:t>Interest</a:t>
          </a:r>
          <a:endParaRPr lang="en-IN" sz="1400" b="1" kern="1200">
            <a:latin typeface="Arial" pitchFamily="34" charset="0"/>
            <a:cs typeface="Arial" pitchFamily="34" charset="0"/>
          </a:endParaRPr>
        </a:p>
      </dsp:txBody>
      <dsp:txXfrm>
        <a:off x="1029032" y="27573"/>
        <a:ext cx="747474" cy="618437"/>
      </dsp:txXfrm>
    </dsp:sp>
    <dsp:sp modelId="{48F11146-61BD-4072-8971-09B8D3E95015}">
      <dsp:nvSpPr>
        <dsp:cNvPr id="0" name=""/>
        <dsp:cNvSpPr/>
      </dsp:nvSpPr>
      <dsp:spPr>
        <a:xfrm>
          <a:off x="818130" y="15981"/>
          <a:ext cx="2319708" cy="2319708"/>
        </a:xfrm>
        <a:prstGeom prst="circularArrow">
          <a:avLst>
            <a:gd name="adj1" fmla="val 5199"/>
            <a:gd name="adj2" fmla="val 335809"/>
            <a:gd name="adj3" fmla="val 16815990"/>
            <a:gd name="adj4" fmla="val 15522654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4BBF4-DFA1-4DE7-AD38-06596A221D24}">
      <dsp:nvSpPr>
        <dsp:cNvPr id="0" name=""/>
        <dsp:cNvSpPr/>
      </dsp:nvSpPr>
      <dsp:spPr>
        <a:xfrm>
          <a:off x="3734438" y="1915"/>
          <a:ext cx="1428758" cy="58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Appropriate</a:t>
          </a:r>
          <a:endParaRPr lang="en-IN" sz="1600" kern="1200"/>
        </a:p>
      </dsp:txBody>
      <dsp:txXfrm>
        <a:off x="3762843" y="30320"/>
        <a:ext cx="1371948" cy="525070"/>
      </dsp:txXfrm>
    </dsp:sp>
    <dsp:sp modelId="{9DA1C9A9-3575-468A-9152-19693AC5E283}">
      <dsp:nvSpPr>
        <dsp:cNvPr id="0" name=""/>
        <dsp:cNvSpPr/>
      </dsp:nvSpPr>
      <dsp:spPr>
        <a:xfrm>
          <a:off x="1598811" y="215032"/>
          <a:ext cx="5235362" cy="5235362"/>
        </a:xfrm>
        <a:custGeom>
          <a:avLst/>
          <a:gdLst/>
          <a:ahLst/>
          <a:cxnLst/>
          <a:rect l="0" t="0" r="0" b="0"/>
          <a:pathLst>
            <a:path>
              <a:moveTo>
                <a:pt x="3569495" y="179176"/>
              </a:moveTo>
              <a:arcTo wR="2617681" hR="2617681" stAng="17479322" swAng="70693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7E3D20-018F-4678-B600-D950438AADB9}">
      <dsp:nvSpPr>
        <dsp:cNvPr id="0" name=""/>
        <dsp:cNvSpPr/>
      </dsp:nvSpPr>
      <dsp:spPr>
        <a:xfrm>
          <a:off x="5429260" y="642939"/>
          <a:ext cx="1312955" cy="58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Objective</a:t>
          </a:r>
          <a:endParaRPr lang="en-IN" sz="1600" kern="1200"/>
        </a:p>
      </dsp:txBody>
      <dsp:txXfrm>
        <a:off x="5457665" y="671344"/>
        <a:ext cx="1256145" cy="525070"/>
      </dsp:txXfrm>
    </dsp:sp>
    <dsp:sp modelId="{A7BFF854-7288-454F-9511-CAEFEC9B42A0}">
      <dsp:nvSpPr>
        <dsp:cNvPr id="0" name=""/>
        <dsp:cNvSpPr/>
      </dsp:nvSpPr>
      <dsp:spPr>
        <a:xfrm>
          <a:off x="1848630" y="388884"/>
          <a:ext cx="5235362" cy="5235362"/>
        </a:xfrm>
        <a:custGeom>
          <a:avLst/>
          <a:gdLst/>
          <a:ahLst/>
          <a:cxnLst/>
          <a:rect l="0" t="0" r="0" b="0"/>
          <a:pathLst>
            <a:path>
              <a:moveTo>
                <a:pt x="4538965" y="839783"/>
              </a:moveTo>
              <a:arcTo wR="2617681" hR="2617681" stAng="19033187" swAng="67645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51EED-06EC-4ABB-9012-2B51B0FC80C1}">
      <dsp:nvSpPr>
        <dsp:cNvPr id="0" name=""/>
        <dsp:cNvSpPr/>
      </dsp:nvSpPr>
      <dsp:spPr>
        <a:xfrm>
          <a:off x="6357944" y="1643075"/>
          <a:ext cx="966933" cy="58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Valid</a:t>
          </a:r>
          <a:endParaRPr lang="en-IN" sz="1600" kern="1200"/>
        </a:p>
      </dsp:txBody>
      <dsp:txXfrm>
        <a:off x="6386349" y="1671480"/>
        <a:ext cx="910123" cy="525070"/>
      </dsp:txXfrm>
    </dsp:sp>
    <dsp:sp modelId="{0F8E4799-EB1E-4D33-A764-49E3DD9851EC}">
      <dsp:nvSpPr>
        <dsp:cNvPr id="0" name=""/>
        <dsp:cNvSpPr/>
      </dsp:nvSpPr>
      <dsp:spPr>
        <a:xfrm>
          <a:off x="1878743" y="544904"/>
          <a:ext cx="5235362" cy="5235362"/>
        </a:xfrm>
        <a:custGeom>
          <a:avLst/>
          <a:gdLst/>
          <a:ahLst/>
          <a:cxnLst/>
          <a:rect l="0" t="0" r="0" b="0"/>
          <a:pathLst>
            <a:path>
              <a:moveTo>
                <a:pt x="5063746" y="1685469"/>
              </a:moveTo>
              <a:arcTo wR="2617681" hR="2617681" stAng="20348269" swAng="74795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D4745-CE51-418C-A1DB-14EE4D1E3022}">
      <dsp:nvSpPr>
        <dsp:cNvPr id="0" name=""/>
        <dsp:cNvSpPr/>
      </dsp:nvSpPr>
      <dsp:spPr>
        <a:xfrm>
          <a:off x="6286520" y="2786089"/>
          <a:ext cx="1596098" cy="58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Reproducible/ precise/reliable</a:t>
          </a:r>
          <a:endParaRPr lang="en-IN" sz="1600" kern="1200"/>
        </a:p>
      </dsp:txBody>
      <dsp:txXfrm>
        <a:off x="6314925" y="2814494"/>
        <a:ext cx="1539288" cy="525070"/>
      </dsp:txXfrm>
    </dsp:sp>
    <dsp:sp modelId="{753A6B35-06D3-4666-95B7-702E774FB8BE}">
      <dsp:nvSpPr>
        <dsp:cNvPr id="0" name=""/>
        <dsp:cNvSpPr/>
      </dsp:nvSpPr>
      <dsp:spPr>
        <a:xfrm>
          <a:off x="1822841" y="542026"/>
          <a:ext cx="5235362" cy="5235362"/>
        </a:xfrm>
        <a:custGeom>
          <a:avLst/>
          <a:gdLst/>
          <a:ahLst/>
          <a:cxnLst/>
          <a:rect l="0" t="0" r="0" b="0"/>
          <a:pathLst>
            <a:path>
              <a:moveTo>
                <a:pt x="5226542" y="2832380"/>
              </a:moveTo>
              <a:arcTo wR="2617681" hR="2617681" stAng="282278" swAng="83340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1B460-32F9-4DB7-A8A7-5742FC50AA8E}">
      <dsp:nvSpPr>
        <dsp:cNvPr id="0" name=""/>
        <dsp:cNvSpPr/>
      </dsp:nvSpPr>
      <dsp:spPr>
        <a:xfrm>
          <a:off x="6215080" y="4000531"/>
          <a:ext cx="1108733" cy="58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Clinically available</a:t>
          </a:r>
          <a:endParaRPr lang="en-IN" sz="1600" kern="1200"/>
        </a:p>
      </dsp:txBody>
      <dsp:txXfrm>
        <a:off x="6243485" y="4028936"/>
        <a:ext cx="1051923" cy="525070"/>
      </dsp:txXfrm>
    </dsp:sp>
    <dsp:sp modelId="{400B9FF7-5013-4214-8950-DC48145D34E0}">
      <dsp:nvSpPr>
        <dsp:cNvPr id="0" name=""/>
        <dsp:cNvSpPr/>
      </dsp:nvSpPr>
      <dsp:spPr>
        <a:xfrm>
          <a:off x="1887247" y="355397"/>
          <a:ext cx="5235362" cy="5235362"/>
        </a:xfrm>
        <a:custGeom>
          <a:avLst/>
          <a:gdLst/>
          <a:ahLst/>
          <a:cxnLst/>
          <a:rect l="0" t="0" r="0" b="0"/>
          <a:pathLst>
            <a:path>
              <a:moveTo>
                <a:pt x="4677903" y="4232531"/>
              </a:moveTo>
              <a:arcTo wR="2617681" hR="2617681" stAng="2285410" swAng="90387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B4457E-60A7-42C9-BEE3-7742FAA43FA3}">
      <dsp:nvSpPr>
        <dsp:cNvPr id="0" name=""/>
        <dsp:cNvSpPr/>
      </dsp:nvSpPr>
      <dsp:spPr>
        <a:xfrm>
          <a:off x="4857747" y="5072089"/>
          <a:ext cx="1447244" cy="58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Easily quantifiable</a:t>
          </a:r>
          <a:endParaRPr lang="en-IN" sz="1600" kern="1200"/>
        </a:p>
      </dsp:txBody>
      <dsp:txXfrm>
        <a:off x="4886152" y="5100494"/>
        <a:ext cx="1390434" cy="525070"/>
      </dsp:txXfrm>
    </dsp:sp>
    <dsp:sp modelId="{2637951F-6F65-4153-BA83-F91C0F556E2F}">
      <dsp:nvSpPr>
        <dsp:cNvPr id="0" name=""/>
        <dsp:cNvSpPr/>
      </dsp:nvSpPr>
      <dsp:spPr>
        <a:xfrm>
          <a:off x="1810279" y="380935"/>
          <a:ext cx="5235362" cy="5235362"/>
        </a:xfrm>
        <a:custGeom>
          <a:avLst/>
          <a:gdLst/>
          <a:ahLst/>
          <a:cxnLst/>
          <a:rect l="0" t="0" r="0" b="0"/>
          <a:pathLst>
            <a:path>
              <a:moveTo>
                <a:pt x="3035056" y="5201874"/>
              </a:moveTo>
              <a:arcTo wR="2617681" hR="2617681" stAng="4849520" swAng="163500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C818D-5C8C-48D2-8EA1-2E51F55F3451}">
      <dsp:nvSpPr>
        <dsp:cNvPr id="0" name=""/>
        <dsp:cNvSpPr/>
      </dsp:nvSpPr>
      <dsp:spPr>
        <a:xfrm>
          <a:off x="2714611" y="5000657"/>
          <a:ext cx="889221" cy="58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Efficient</a:t>
          </a:r>
          <a:endParaRPr lang="en-IN" sz="1600" kern="1200"/>
        </a:p>
      </dsp:txBody>
      <dsp:txXfrm>
        <a:off x="2743016" y="5029062"/>
        <a:ext cx="832411" cy="525070"/>
      </dsp:txXfrm>
    </dsp:sp>
    <dsp:sp modelId="{8E23D80E-44EB-4B34-BC33-C18A967B9B2D}">
      <dsp:nvSpPr>
        <dsp:cNvPr id="0" name=""/>
        <dsp:cNvSpPr/>
      </dsp:nvSpPr>
      <dsp:spPr>
        <a:xfrm>
          <a:off x="1870239" y="445921"/>
          <a:ext cx="5235362" cy="5235362"/>
        </a:xfrm>
        <a:custGeom>
          <a:avLst/>
          <a:gdLst/>
          <a:ahLst/>
          <a:cxnLst/>
          <a:rect l="0" t="0" r="0" b="0"/>
          <a:pathLst>
            <a:path>
              <a:moveTo>
                <a:pt x="852844" y="4550970"/>
              </a:moveTo>
              <a:arcTo wR="2617681" hR="2617681" stAng="7943517" swAng="72121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012EB-9975-480C-A3DB-72255D81B956}">
      <dsp:nvSpPr>
        <dsp:cNvPr id="0" name=""/>
        <dsp:cNvSpPr/>
      </dsp:nvSpPr>
      <dsp:spPr>
        <a:xfrm>
          <a:off x="1571602" y="4000528"/>
          <a:ext cx="1163806" cy="58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Sensitive</a:t>
          </a:r>
          <a:endParaRPr lang="en-IN" sz="1600" kern="1200"/>
        </a:p>
      </dsp:txBody>
      <dsp:txXfrm>
        <a:off x="1600007" y="4028933"/>
        <a:ext cx="1106996" cy="525070"/>
      </dsp:txXfrm>
    </dsp:sp>
    <dsp:sp modelId="{0EE7F851-4235-490F-977F-9D5510862A91}">
      <dsp:nvSpPr>
        <dsp:cNvPr id="0" name=""/>
        <dsp:cNvSpPr/>
      </dsp:nvSpPr>
      <dsp:spPr>
        <a:xfrm>
          <a:off x="1763456" y="291270"/>
          <a:ext cx="5235362" cy="5235362"/>
        </a:xfrm>
        <a:custGeom>
          <a:avLst/>
          <a:gdLst/>
          <a:ahLst/>
          <a:cxnLst/>
          <a:rect l="0" t="0" r="0" b="0"/>
          <a:pathLst>
            <a:path>
              <a:moveTo>
                <a:pt x="235401" y="3702577"/>
              </a:moveTo>
              <a:arcTo wR="2617681" hR="2617681" stAng="9330921" swAng="94856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2AA70-960A-4A1D-83B4-F64C6A634146}">
      <dsp:nvSpPr>
        <dsp:cNvPr id="0" name=""/>
        <dsp:cNvSpPr/>
      </dsp:nvSpPr>
      <dsp:spPr>
        <a:xfrm>
          <a:off x="1214409" y="2714643"/>
          <a:ext cx="1103371" cy="58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Specific</a:t>
          </a:r>
          <a:endParaRPr lang="en-IN" sz="1600" kern="1200"/>
        </a:p>
      </dsp:txBody>
      <dsp:txXfrm>
        <a:off x="1242814" y="2743048"/>
        <a:ext cx="1046561" cy="525070"/>
      </dsp:txXfrm>
    </dsp:sp>
    <dsp:sp modelId="{BDA7A295-6CAE-40E4-A11B-743D2AFE9303}">
      <dsp:nvSpPr>
        <dsp:cNvPr id="0" name=""/>
        <dsp:cNvSpPr/>
      </dsp:nvSpPr>
      <dsp:spPr>
        <a:xfrm>
          <a:off x="1754783" y="392930"/>
          <a:ext cx="5235362" cy="5235362"/>
        </a:xfrm>
        <a:custGeom>
          <a:avLst/>
          <a:gdLst/>
          <a:ahLst/>
          <a:cxnLst/>
          <a:rect l="0" t="0" r="0" b="0"/>
          <a:pathLst>
            <a:path>
              <a:moveTo>
                <a:pt x="17442" y="2315996"/>
              </a:moveTo>
              <a:arcTo wR="2617681" hR="2617681" stAng="11197079" swAng="7421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42C6D-EBD3-4859-8794-3AC7907B02B7}">
      <dsp:nvSpPr>
        <dsp:cNvPr id="0" name=""/>
        <dsp:cNvSpPr/>
      </dsp:nvSpPr>
      <dsp:spPr>
        <a:xfrm>
          <a:off x="1428738" y="1571641"/>
          <a:ext cx="1150969" cy="58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Responsive</a:t>
          </a:r>
          <a:endParaRPr lang="en-IN" sz="1600" kern="1200"/>
        </a:p>
      </dsp:txBody>
      <dsp:txXfrm>
        <a:off x="1457143" y="1600046"/>
        <a:ext cx="1094159" cy="525070"/>
      </dsp:txXfrm>
    </dsp:sp>
    <dsp:sp modelId="{69CF453E-8150-490A-BF28-2430B2A84CA0}">
      <dsp:nvSpPr>
        <dsp:cNvPr id="0" name=""/>
        <dsp:cNvSpPr/>
      </dsp:nvSpPr>
      <dsp:spPr>
        <a:xfrm>
          <a:off x="1805312" y="253449"/>
          <a:ext cx="5235362" cy="5235362"/>
        </a:xfrm>
        <a:custGeom>
          <a:avLst/>
          <a:gdLst/>
          <a:ahLst/>
          <a:cxnLst/>
          <a:rect l="0" t="0" r="0" b="0"/>
          <a:pathLst>
            <a:path>
              <a:moveTo>
                <a:pt x="347484" y="1314430"/>
              </a:moveTo>
              <a:arcTo wR="2617681" hR="2617681" stAng="12591529" swAng="55855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1A53EE-DBF3-4917-9620-F11D362AA2F3}">
      <dsp:nvSpPr>
        <dsp:cNvPr id="0" name=""/>
        <dsp:cNvSpPr/>
      </dsp:nvSpPr>
      <dsp:spPr>
        <a:xfrm>
          <a:off x="2143107" y="632573"/>
          <a:ext cx="1066587" cy="58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Straight-forward</a:t>
          </a:r>
          <a:endParaRPr lang="en-IN" sz="1600" kern="1200"/>
        </a:p>
      </dsp:txBody>
      <dsp:txXfrm>
        <a:off x="2171512" y="660978"/>
        <a:ext cx="1009777" cy="525070"/>
      </dsp:txXfrm>
    </dsp:sp>
    <dsp:sp modelId="{AC5FF5BF-E52B-41D7-A0E5-CE1767392B81}">
      <dsp:nvSpPr>
        <dsp:cNvPr id="0" name=""/>
        <dsp:cNvSpPr/>
      </dsp:nvSpPr>
      <dsp:spPr>
        <a:xfrm>
          <a:off x="1667167" y="333700"/>
          <a:ext cx="5235362" cy="5235362"/>
        </a:xfrm>
        <a:custGeom>
          <a:avLst/>
          <a:gdLst/>
          <a:ahLst/>
          <a:cxnLst/>
          <a:rect l="0" t="0" r="0" b="0"/>
          <a:pathLst>
            <a:path>
              <a:moveTo>
                <a:pt x="1409288" y="295604"/>
              </a:moveTo>
              <a:arcTo wR="2617681" hR="2617681" stAng="14550471" swAng="9119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3E3C358-1826-42C5-9FE2-753440FA967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E61C98-AD3E-4D7D-87CF-70347B27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5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foundation.org/what-public-health#:~:text=Public%20Health%20Connects%20Us%20All,and%20responding%20to%20infectious%20diseases.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health-topic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dc.gov/assessment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mc/articles/PMC2912019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b="1">
                <a:solidFill>
                  <a:srgbClr val="0F4761"/>
                </a:solidFill>
                <a:latin typeface="Aptos"/>
              </a:rPr>
              <a:t>Speaker Notes:</a:t>
            </a:r>
            <a:r>
              <a:rPr lang="en-US">
                <a:solidFill>
                  <a:srgbClr val="0F4761"/>
                </a:solidFill>
                <a:latin typeface="Aptos"/>
              </a:rPr>
              <a:t> </a:t>
            </a:r>
            <a:endParaRPr lang="en-US" b="0" i="0">
              <a:solidFill>
                <a:srgbClr val="0F4761"/>
              </a:solidFill>
              <a:effectLst/>
              <a:latin typeface="Aptos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ptos"/>
              </a:rPr>
              <a:t>Welcome to our session on Public Health By Design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ptos"/>
              </a:rPr>
              <a:t>Today, we will explore how design principles can be applied to public health to develop, implement, and sustain innovative solutions.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ptos"/>
              </a:rPr>
              <a:t>We will cover key concepts such as problem identification, empathy and research, ideation, prototyping, testing and feedback, and implementation.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ptos"/>
              </a:rPr>
              <a:t>Let me take you through a </a:t>
            </a:r>
            <a:r>
              <a:rPr lang="en-US" b="0" i="0">
                <a:solidFill>
                  <a:srgbClr val="000000"/>
                </a:solidFill>
                <a:effectLst/>
                <a:latin typeface="WordVisi_MSFontService"/>
              </a:rPr>
              <a:t>structured approach to creating innovative and sustainable solutions for these challenges.</a:t>
            </a:r>
            <a:endParaRPr lang="en-US">
              <a:solidFill>
                <a:srgbClr val="000000"/>
              </a:solidFill>
              <a:latin typeface="Aptos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highlight>
                <a:srgbClr val="FFFFFF"/>
              </a:highlight>
              <a:latin typeface="Aptos" panose="020B0004020202020204" pitchFamily="34" charset="0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1C98-AD3E-4D7D-87CF-70347B2783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73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</a:t>
            </a:r>
            <a:r>
              <a:rPr lang="en-US" baseline="0"/>
              <a:t> a linear process:</a:t>
            </a:r>
          </a:p>
          <a:p>
            <a:r>
              <a:rPr lang="en-IN"/>
              <a:t>Sometimes your question seems doable at first but when you begin your research, it turns out not to be the case. Because most often you are doing a literature search for the results of previous research (as opposed to original research), it is recommended that you do a preliminary search to test if you can get enough material, and then, if necessary, revise your question.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1C98-AD3E-4D7D-87CF-70347B2783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7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5113" indent="-265113"/>
            <a:r>
              <a:rPr lang="en-US" sz="2600">
                <a:latin typeface="Arial" pitchFamily="34" charset="0"/>
                <a:cs typeface="Arial" pitchFamily="34" charset="0"/>
              </a:rPr>
              <a:t>Broadly, well developed Research Question components</a:t>
            </a:r>
            <a:r>
              <a:rPr lang="en-US">
                <a:latin typeface="Arial" pitchFamily="34" charset="0"/>
                <a:cs typeface="Arial" pitchFamily="34" charset="0"/>
              </a:rPr>
              <a:t> = Population </a:t>
            </a:r>
            <a:r>
              <a:rPr lang="en-US" b="1">
                <a:latin typeface="Arial" pitchFamily="34" charset="0"/>
                <a:cs typeface="Arial" pitchFamily="34" charset="0"/>
              </a:rPr>
              <a:t>+</a:t>
            </a:r>
            <a:r>
              <a:rPr lang="en-US">
                <a:latin typeface="Arial" pitchFamily="34" charset="0"/>
                <a:cs typeface="Arial" pitchFamily="34" charset="0"/>
              </a:rPr>
              <a:t> Variables </a:t>
            </a:r>
            <a:r>
              <a:rPr lang="en-US" b="1">
                <a:latin typeface="Arial" pitchFamily="34" charset="0"/>
                <a:cs typeface="Arial" pitchFamily="34" charset="0"/>
              </a:rPr>
              <a:t>+</a:t>
            </a:r>
            <a:r>
              <a:rPr lang="en-US">
                <a:latin typeface="Arial" pitchFamily="34" charset="0"/>
                <a:cs typeface="Arial" pitchFamily="34" charset="0"/>
              </a:rPr>
              <a:t> Testability</a:t>
            </a:r>
            <a:endParaRPr lang="sv-SE">
              <a:latin typeface="Arial" pitchFamily="34" charset="0"/>
              <a:cs typeface="Arial" pitchFamily="34" charset="0"/>
            </a:endParaRPr>
          </a:p>
          <a:p>
            <a:pPr marL="265113" indent="-265113"/>
            <a:r>
              <a:rPr lang="sv-SE" sz="1600">
                <a:latin typeface="Arial" pitchFamily="34" charset="0"/>
                <a:cs typeface="Arial" pitchFamily="34" charset="0"/>
              </a:rPr>
              <a:t>(Haynes BR, 2006; Riva J., 2012; WHO; Haber J., 2010; Farrugia et al., 2010)</a:t>
            </a:r>
            <a:endParaRPr lang="en-IN">
              <a:latin typeface="Arial" pitchFamily="34" charset="0"/>
              <a:cs typeface="Arial" pitchFamily="34" charset="0"/>
            </a:endParaRPr>
          </a:p>
          <a:p>
            <a:endParaRPr lang="en-US"/>
          </a:p>
          <a:p>
            <a:r>
              <a:rPr lang="en-IN" b="1" err="1"/>
              <a:t>P</a:t>
            </a:r>
            <a:r>
              <a:rPr lang="en-IN" err="1"/>
              <a:t>Population</a:t>
            </a:r>
            <a:r>
              <a:rPr lang="en-IN"/>
              <a:t> (patients)What specific patient population are you interested in?</a:t>
            </a:r>
          </a:p>
          <a:p>
            <a:r>
              <a:rPr lang="en-IN" b="1" err="1"/>
              <a:t>I</a:t>
            </a:r>
            <a:r>
              <a:rPr lang="en-IN" err="1"/>
              <a:t>Intervention</a:t>
            </a:r>
            <a:r>
              <a:rPr lang="en-IN"/>
              <a:t> (for intervention studies only)What is your investigational intervention?</a:t>
            </a:r>
          </a:p>
          <a:p>
            <a:r>
              <a:rPr lang="en-IN" b="1" err="1"/>
              <a:t>C</a:t>
            </a:r>
            <a:r>
              <a:rPr lang="en-IN" err="1"/>
              <a:t>Comparison</a:t>
            </a:r>
            <a:r>
              <a:rPr lang="en-IN"/>
              <a:t> </a:t>
            </a:r>
            <a:r>
              <a:rPr lang="en-IN" err="1"/>
              <a:t>groupWhat</a:t>
            </a:r>
            <a:r>
              <a:rPr lang="en-IN"/>
              <a:t> is the main alternative to compare with the intervention?</a:t>
            </a:r>
          </a:p>
          <a:p>
            <a:r>
              <a:rPr lang="en-IN" b="1" err="1"/>
              <a:t>O</a:t>
            </a:r>
            <a:r>
              <a:rPr lang="en-IN" err="1"/>
              <a:t>Outcome</a:t>
            </a:r>
            <a:r>
              <a:rPr lang="en-IN"/>
              <a:t> of </a:t>
            </a:r>
            <a:r>
              <a:rPr lang="en-IN" err="1"/>
              <a:t>interestWhat</a:t>
            </a:r>
            <a:r>
              <a:rPr lang="en-IN"/>
              <a:t> do you intend to accomplish, measure, improve or affect?</a:t>
            </a:r>
          </a:p>
          <a:p>
            <a:r>
              <a:rPr lang="en-IN" b="1" err="1"/>
              <a:t>T</a:t>
            </a:r>
            <a:r>
              <a:rPr lang="en-IN" err="1"/>
              <a:t>TimeWhat</a:t>
            </a:r>
            <a:r>
              <a:rPr lang="en-IN"/>
              <a:t> is the appropriate follow-up time to assess outcome</a:t>
            </a:r>
            <a:br>
              <a:rPr lang="en-IN"/>
            </a:br>
            <a:r>
              <a:rPr lang="en-IN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Brian Haynes R. Forming research questions. J Clin </a:t>
            </a:r>
            <a:r>
              <a:rPr lang="en-IN" sz="1200" b="0" i="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Epidemiol</a:t>
            </a:r>
            <a:r>
              <a:rPr lang="en-IN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2006;59:881–6. </a:t>
            </a:r>
            <a:endParaRPr lang="en-IN"/>
          </a:p>
          <a:p>
            <a:endParaRPr lang="en-IN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1C98-AD3E-4D7D-87CF-70347B2783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13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ex-ample, we might specify nurses (RNs) and residence in the United States as attributes of interest; the study population would then consist of all li-censed RNs who reside in the United States. We could in a similar fashion define a population con-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sisting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all children younger than 10 years of age with muscular dystrophy in Canada, or all the change-of-shift reports for the year 2002 in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Massachusett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514350" indent="-457200">
              <a:buNone/>
            </a:pPr>
            <a:endParaRPr lang="en-US" sz="1100" i="1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>
                <a:latin typeface="Arial" pitchFamily="34" charset="0"/>
                <a:cs typeface="Arial" pitchFamily="34" charset="0"/>
              </a:rPr>
              <a:t>Population of interest should be defined properly, </a:t>
            </a:r>
            <a:r>
              <a:rPr lang="en-IN" err="1">
                <a:latin typeface="Arial" pitchFamily="34" charset="0"/>
                <a:cs typeface="Arial" pitchFamily="34" charset="0"/>
              </a:rPr>
              <a:t>i.e</a:t>
            </a:r>
            <a:r>
              <a:rPr lang="en-IN">
                <a:latin typeface="Arial" pitchFamily="34" charset="0"/>
                <a:cs typeface="Arial" pitchFamily="34" charset="0"/>
              </a:rPr>
              <a:t> inclusion and exclusion criteria explicitly stated</a:t>
            </a:r>
          </a:p>
          <a:p>
            <a:pPr>
              <a:buNone/>
            </a:pPr>
            <a:r>
              <a:rPr lang="en-IN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IN">
                <a:latin typeface="Arial" pitchFamily="34" charset="0"/>
                <a:cs typeface="Arial" pitchFamily="34" charset="0"/>
              </a:rPr>
              <a:t>This helps proper interpretation and subsequent applicability and generalizability of the research findings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Hospital</a:t>
            </a:r>
            <a:endParaRPr lang="en-IN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1C98-AD3E-4D7D-87CF-70347B2783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52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1C98-AD3E-4D7D-87CF-70347B2783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08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1C98-AD3E-4D7D-87CF-70347B2783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52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1C98-AD3E-4D7D-87CF-70347B2783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63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1C98-AD3E-4D7D-87CF-70347B2783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14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1C98-AD3E-4D7D-87CF-70347B2783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03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Framing of a research question offers a common</a:t>
            </a:r>
          </a:p>
          <a:p>
            <a:r>
              <a:rPr lang="en-IN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 between clinician and researcher</a:t>
            </a:r>
          </a:p>
          <a:p>
            <a:r>
              <a:rPr lang="en-IN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discourse</a:t>
            </a:r>
            <a:endParaRPr lang="en-IN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1C98-AD3E-4D7D-87CF-70347B2783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254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800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Speaker’s Notes: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 </a:t>
            </a:r>
            <a:endParaRPr lang="en-US" b="0" i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Engaging stakeholders early in the process is critical.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By involving those who are directly affected, as well as professionals with expertise, we can gather valuable insights.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This approach ensures that the solution is relevant, culturally sensitive, and supported by the community.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1800" b="0" i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Circles of Identity to Check Personal Bias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Cluster and Stakeholder Mapping</a:t>
            </a:r>
          </a:p>
          <a:p>
            <a:pPr algn="l" rtl="0" fontAlgn="base"/>
            <a:endParaRPr lang="en-US" b="0" i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Reference: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 </a:t>
            </a:r>
            <a:endParaRPr lang="en-US" b="0" i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Freire, K., &amp; </a:t>
            </a:r>
            <a:r>
              <a:rPr lang="en-US" sz="1800" b="0" i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Sangiorgi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D. (2010). Service design and healthcare innovation: From consumption to co-production and co-creation. </a:t>
            </a:r>
            <a:r>
              <a:rPr lang="en-US" sz="1800" b="0" i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Design Studies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31(2), 99-118. </a:t>
            </a:r>
            <a:endParaRPr lang="en-US" b="0" i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1C98-AD3E-4D7D-87CF-70347B2783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35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200" b="1">
                <a:solidFill>
                  <a:srgbClr val="0F4761"/>
                </a:solidFill>
                <a:latin typeface="Aptos"/>
              </a:rPr>
              <a:t>Speaker Notes:</a:t>
            </a:r>
            <a:r>
              <a:rPr lang="en-US" sz="1200">
                <a:solidFill>
                  <a:srgbClr val="0F4761"/>
                </a:solidFill>
                <a:latin typeface="Aptos"/>
              </a:rPr>
              <a:t> </a:t>
            </a:r>
            <a:endParaRPr lang="en-US" b="0" i="0">
              <a:solidFill>
                <a:srgbClr val="0F4761"/>
              </a:solidFill>
              <a:effectLst/>
              <a:latin typeface="Aptos"/>
              <a:cs typeface="Segoe UI"/>
            </a:endParaRPr>
          </a:p>
          <a:p>
            <a:r>
              <a:rPr lang="en-US">
                <a:solidFill>
                  <a:srgbClr val="0F4761"/>
                </a:solidFill>
                <a:latin typeface="Aptos"/>
              </a:rPr>
              <a:t>What is public health? The </a:t>
            </a:r>
            <a:r>
              <a:rPr lang="en-US">
                <a:solidFill>
                  <a:srgbClr val="0F4761"/>
                </a:solidFill>
                <a:latin typeface="Aptos"/>
                <a:hlinkClick r:id="rId3"/>
              </a:rPr>
              <a:t>CDC</a:t>
            </a:r>
            <a:r>
              <a:rPr lang="en-US">
                <a:solidFill>
                  <a:srgbClr val="0F4761"/>
                </a:solidFill>
                <a:latin typeface="Aptos"/>
              </a:rPr>
              <a:t> says its "</a:t>
            </a:r>
            <a:r>
              <a:rPr lang="en-US">
                <a:solidFill>
                  <a:srgbClr val="0F4761"/>
                </a:solidFill>
              </a:rPr>
              <a:t>Public health is the science of protecting and improving the health of people and their communities."</a:t>
            </a:r>
            <a:endParaRPr lang="en-US">
              <a:solidFill>
                <a:srgbClr val="0F4761"/>
              </a:solidFill>
              <a:latin typeface="Aptos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Aptos"/>
              </a:rPr>
              <a:t>We will introduce students to the design thinking process and guide them from problem identification to ideation and cover concepts related to prototyping a solution.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Aptos"/>
              </a:rPr>
              <a:t>Throughout this presentation, we will look at various examples and case studies to see how these concepts work in real-world scenarios.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WordVisi_MSFontService"/>
              </a:rPr>
              <a:t>In public health, the complexity of problems demands a thoughtful approach to design.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WordVisi_MSFontService"/>
              </a:rPr>
              <a:t>This presentation will outline a step-by-step process that integrates empathy, research, and iteration to develop solutions that are both innovative and practical.</a:t>
            </a:r>
            <a:endParaRPr lang="en-US" sz="1200">
              <a:solidFill>
                <a:srgbClr val="000000"/>
              </a:solidFill>
              <a:latin typeface="Aptos"/>
            </a:endParaRPr>
          </a:p>
          <a:p>
            <a:pPr algn="l" rtl="0" fontAlgn="base"/>
            <a:endParaRPr lang="en-US" sz="1200">
              <a:solidFill>
                <a:srgbClr val="000000"/>
              </a:solidFill>
              <a:latin typeface="Aptos"/>
            </a:endParaRPr>
          </a:p>
          <a:p>
            <a:pPr algn="l" rtl="0" fontAlgn="base"/>
            <a:r>
              <a:rPr lang="en-US" sz="1200" b="1">
                <a:solidFill>
                  <a:srgbClr val="000000"/>
                </a:solidFill>
                <a:latin typeface="Aptos"/>
              </a:rPr>
              <a:t>Reference:</a:t>
            </a:r>
          </a:p>
          <a:p>
            <a:pPr algn="l" rtl="0" fontAlgn="base"/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World Health Organization. (2019). </a:t>
            </a:r>
            <a:r>
              <a:rPr lang="en-US" sz="1200" i="1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Designing solutions for complex public health issues.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 Geneva: WHO Press. </a:t>
            </a:r>
            <a:endParaRPr lang="en-US" b="0" i="0">
              <a:solidFill>
                <a:srgbClr val="000000"/>
              </a:solidFill>
              <a:effectLst/>
              <a:latin typeface="Aptos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1C98-AD3E-4D7D-87CF-70347B2783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54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6000"/>
              </a:lnSpc>
              <a:spcBef>
                <a:spcPts val="1432"/>
              </a:spcBef>
              <a:spcAft>
                <a:spcPts val="1432"/>
              </a:spcAft>
            </a:pPr>
            <a:r>
              <a:rPr lang="en-US" sz="1200" b="1">
                <a:solidFill>
                  <a:srgbClr val="0F4761"/>
                </a:solidFill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Speaker Notes:</a:t>
            </a:r>
            <a:endParaRPr lang="en-US" sz="1200" b="1">
              <a:solidFill>
                <a:srgbClr val="0F4761"/>
              </a:solidFill>
              <a:latin typeface="Apto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415" indent="-349415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sz="1200"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Conducting research and gathering data is crucial for understanding the problem and developing effective solutions.</a:t>
            </a:r>
            <a:endParaRPr lang="en-US" sz="1200">
              <a:latin typeface="Apto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415" indent="-349415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sz="1200"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Use a combination of qualitative methods, like interviews and focus groups, and quantitative methods, like surveys and statistical analysis.</a:t>
            </a:r>
            <a:endParaRPr lang="en-US" sz="1200">
              <a:latin typeface="Apto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415" indent="-349415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sz="1200"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Collect data from reliable sources, such as academic journals, government reports, and community organizations.</a:t>
            </a:r>
            <a:endParaRPr lang="en-US" sz="1200">
              <a:latin typeface="Apto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415" indent="-349415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sz="1200"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Analyze the data to gain a deep understanding of the problem and identify potential solutions.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Research and analysis are essential to understand the problem deeply.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This includes both qualitative methods, like interviews and focus groups, and quantitative data analysis.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Reviewing existing interventions helps identify what works and where there are gaps. </a:t>
            </a:r>
          </a:p>
          <a:p>
            <a:pPr algn="l" rtl="0" fontAlgn="base"/>
            <a:endParaRPr lang="en-US" sz="1800" b="0" i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en-US" sz="12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Equip students with basic research skills and insights to inform their solutions.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Pay attention to Activities, Environments, Interventions, Objects, and Users – A, E, I, O, U’s</a:t>
            </a:r>
          </a:p>
          <a:p>
            <a:pPr algn="l" rtl="0" fontAlgn="base"/>
            <a:endParaRPr lang="en-US" sz="1200" b="1" i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 rtl="0" fontAlgn="base"/>
            <a:r>
              <a:rPr lang="en-US" sz="1200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Activities:</a:t>
            </a:r>
            <a:r>
              <a:rPr lang="en-US" sz="12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 </a:t>
            </a:r>
            <a:endParaRPr lang="en-US" sz="1800" b="0" i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Research Techniques Overview:</a:t>
            </a:r>
            <a:r>
              <a:rPr lang="en-US" sz="12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Introduce basic research methods such as surveys, interviews, and observations. Provide examples and templates for each.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Group Research Activity:</a:t>
            </a:r>
            <a:r>
              <a:rPr lang="en-US" sz="12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Assign each group a research method to gather information about their problem. Encourage them to use online resources or interviews with peers.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Sharing Insights:</a:t>
            </a:r>
            <a:r>
              <a:rPr lang="en-US" sz="12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Have each group present their findings and discuss how these insights influence their understanding of the problem.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200" b="0" i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 rtl="0" fontAlgn="base"/>
            <a:r>
              <a:rPr lang="en-US" sz="1200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Reference:</a:t>
            </a:r>
            <a:r>
              <a:rPr lang="en-US" sz="12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 </a:t>
            </a:r>
            <a:endParaRPr lang="en-US" sz="1800" b="0" i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Sanders, E. B.-N., &amp; </a:t>
            </a:r>
            <a:r>
              <a:rPr lang="en-US" sz="1200" b="0" i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Stappers</a:t>
            </a:r>
            <a:r>
              <a:rPr lang="en-US" sz="12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P. J. (2014). Probes, toolkits and prototypes: Three approaches to making in codesigning. </a:t>
            </a:r>
            <a:r>
              <a:rPr lang="en-US" sz="1200" b="0" i="1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CoDesign</a:t>
            </a:r>
            <a:r>
              <a:rPr lang="en-US" sz="12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10(1), 5-14. </a:t>
            </a:r>
            <a:endParaRPr lang="en-US" sz="1800" b="0" i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/>
              <a:t>Johnson, A., Smith, B., &amp; Brown, C. (2017). Research methods in public health. Journal of Public Health, 34(2), 123-134.Smith, D. (2019).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/>
              <a:t>Analyzing public health data. Health Data Journal, 29(3), 145-156.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/>
              <a:t>Patton, M. Q. (2015). Qualitative research &amp; evaluation methods. Thousand Oaks, CA: SAGE.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1C98-AD3E-4D7D-87CF-70347B2783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19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1C98-AD3E-4D7D-87CF-70347B2783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72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1C98-AD3E-4D7D-87CF-70347B2783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3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1C98-AD3E-4D7D-87CF-70347B2783D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17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1C98-AD3E-4D7D-87CF-70347B2783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41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800" b="1">
                <a:solidFill>
                  <a:srgbClr val="0F4761"/>
                </a:solidFill>
                <a:latin typeface="Aptos"/>
              </a:rPr>
              <a:t>Speaker Notes:</a:t>
            </a:r>
            <a:r>
              <a:rPr lang="en-US" sz="1800">
                <a:solidFill>
                  <a:srgbClr val="0F4761"/>
                </a:solidFill>
                <a:latin typeface="Aptos"/>
              </a:rPr>
              <a:t> </a:t>
            </a:r>
            <a:endParaRPr lang="en-US" b="0" i="0">
              <a:solidFill>
                <a:srgbClr val="0F4761"/>
              </a:solidFill>
              <a:effectLst/>
              <a:latin typeface="Aptos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0000"/>
                </a:solidFill>
                <a:latin typeface="Aptos"/>
              </a:rPr>
              <a:t>Our learning objectives for today are to: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ptos" panose="020B0004020202020204" pitchFamily="34" charset="0"/>
              </a:rPr>
              <a:t>Understand how design can effectively address public health challenges.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ptos" panose="020B0004020202020204" pitchFamily="34" charset="0"/>
              </a:rPr>
              <a:t>Recognize the main stages in the design process for public health solutions.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ptos" panose="020B0004020202020204" pitchFamily="34" charset="0"/>
              </a:rPr>
              <a:t>Learn to apply design thinking principles to create innovative public health interventions.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ptos" panose="020B0004020202020204" pitchFamily="34" charset="0"/>
              </a:rPr>
              <a:t>Grasp the importance of engaging stakeholders to ensure relevant and effective solutions.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ptos" panose="020B0004020202020204" pitchFamily="34" charset="0"/>
              </a:rPr>
              <a:t>Develop strategies to overcome common challenges in public health design.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1C98-AD3E-4D7D-87CF-70347B2783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2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1C98-AD3E-4D7D-87CF-70347B2783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06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Speakers Notes: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The first step in any design process is to clearly define the problem. 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This involves understanding who is affected, how they are affected, and the overall scale and impact of the issue. 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A well-defined problem sets the foundation for effective solutions.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>
              <a:solidFill>
                <a:srgbClr val="000000"/>
              </a:solidFill>
              <a:highlight>
                <a:srgbClr val="FFFFFF"/>
              </a:highlight>
              <a:latin typeface="Aptos" panose="020B0004020202020204" pitchFamily="34" charset="0"/>
            </a:endParaRPr>
          </a:p>
          <a:p>
            <a:r>
              <a:rPr lang="en-US" sz="1200" b="1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Reference:</a:t>
            </a:r>
          </a:p>
          <a:p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Brown, T. (2009). </a:t>
            </a:r>
            <a:r>
              <a:rPr lang="en-US" sz="1200" i="1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Change by design: How design thinking creates new alternatives for business and society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. </a:t>
            </a:r>
            <a:r>
              <a:rPr lang="en-US" sz="1200" err="1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HarperBusiness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. 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1C98-AD3E-4D7D-87CF-70347B2783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6000"/>
              </a:lnSpc>
              <a:spcBef>
                <a:spcPts val="1432"/>
              </a:spcBef>
              <a:spcAft>
                <a:spcPts val="1432"/>
              </a:spcAft>
            </a:pPr>
            <a:r>
              <a:rPr lang="en-US" sz="1800" b="1">
                <a:solidFill>
                  <a:srgbClr val="0F476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Speaker Notes:</a:t>
            </a:r>
            <a:endParaRPr lang="en-US" sz="1800" b="1">
              <a:solidFill>
                <a:srgbClr val="0F4761"/>
              </a:solidFill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415" indent="-349415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sz="180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first step in developing a public health venture is identifying a specific problem.</a:t>
            </a:r>
            <a:endParaRPr lang="en-US" sz="180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415" indent="-349415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sz="180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Look for gaps in current healthcare services where needs are not being met.</a:t>
            </a:r>
            <a:endParaRPr lang="en-US" sz="180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415" indent="-349415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sz="180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Consider the unique needs of underserved populations who may lack access to traditional healthcare.</a:t>
            </a:r>
            <a:endParaRPr lang="en-US" sz="180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415" indent="-349415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sz="180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Use data to identify and prioritize the most pressing public health issues in your community.</a:t>
            </a:r>
          </a:p>
          <a:p>
            <a:pPr marL="349415" indent="-349415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sz="2900"/>
              <a:t>Public health problems are defined as issues that adversely affect the health of communities. Common examples include infectious diseases like COVID-19, chronic conditions like diabetes, and environmental hazards such as pollution</a:t>
            </a:r>
            <a:endParaRPr lang="en-US" sz="180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9415" indent="-349415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sz="2900"/>
              <a:t>Identifying public health needs involves assessing the health status of a population, often through community assessments and health data. Engaging with the community is crucial for gathering accurate data and building trust</a:t>
            </a:r>
          </a:p>
          <a:p>
            <a:pPr marL="349415" indent="-349415">
              <a:lnSpc>
                <a:spcPct val="116000"/>
              </a:lnSpc>
              <a:buFont typeface="Symbol" panose="05050102010706020507" pitchFamily="18" charset="2"/>
              <a:buChar char=""/>
            </a:pPr>
            <a:endParaRPr lang="en-US" sz="290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/>
              <a:t>References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/>
              <a:t>World Health Organization. (2021). Health topics. Retrieved from </a:t>
            </a:r>
            <a:r>
              <a:rPr lang="en-US" sz="2900">
                <a:hlinkClick r:id="rId3"/>
              </a:rPr>
              <a:t>WHO</a:t>
            </a:r>
            <a:endParaRPr lang="en-US" sz="2900"/>
          </a:p>
          <a:p>
            <a:pPr>
              <a:buFont typeface="Arial" panose="020B0604020202020204" pitchFamily="34" charset="0"/>
              <a:buChar char="•"/>
            </a:pPr>
            <a:r>
              <a:rPr lang="en-US" sz="2900"/>
              <a:t>Centers for Disease Control and Prevention. (2018). Community health assessment. Retrieved from </a:t>
            </a:r>
            <a:r>
              <a:rPr lang="en-US" sz="2900">
                <a:hlinkClick r:id="rId4"/>
              </a:rPr>
              <a:t>CDC</a:t>
            </a:r>
            <a:endParaRPr lang="en-US" sz="2900"/>
          </a:p>
          <a:p>
            <a:pPr marL="349415" indent="-349415">
              <a:lnSpc>
                <a:spcPct val="116000"/>
              </a:lnSpc>
              <a:buFont typeface="Symbol" panose="05050102010706020507" pitchFamily="18" charset="2"/>
              <a:buChar char=""/>
            </a:pPr>
            <a:endParaRPr lang="en-US" sz="180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66CADCF-FAB6-4E5B-B98C-51305A53BCC1}" type="slidenum">
              <a:rPr lang="en-US">
                <a:solidFill>
                  <a:prstClr val="black"/>
                </a:solidFill>
                <a:latin typeface="Aptos" panose="02110004020202020204"/>
              </a:rPr>
              <a:pPr defTabSz="931774">
                <a:defRPr/>
              </a:pPr>
              <a:t>6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12351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 interrogative statement</a:t>
            </a:r>
            <a:r>
              <a:rPr lang="en-US" baseline="0"/>
              <a:t> of inquiry. Interest will give rise to research idea, but in depth knowledge is needed to develop a research question</a:t>
            </a:r>
          </a:p>
          <a:p>
            <a:endParaRPr lang="en-US" baseline="0"/>
          </a:p>
          <a:p>
            <a:r>
              <a:rPr lang="en-IN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addition, awareness of current trends and technological advances can assist with the development of research questions.</a:t>
            </a:r>
            <a:r>
              <a:rPr lang="en-IN" sz="1200" b="0" i="0" kern="1200" baseline="3000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2</a:t>
            </a:r>
            <a:r>
              <a:rPr lang="en-IN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imperative to understand what has been studied about a topic to date in order to further the knowledge that has been previously gathered on a topic. Indeed, some granting institutions (e.g., Canadian Institute for Health Research) encourage applicants to conduct a systematic review of the available evidence if a recent review does not already exist and preferably a pilot or feasibility study before applying for a grant for a full trial.</a:t>
            </a:r>
          </a:p>
          <a:p>
            <a:endParaRPr lang="en-IN" sz="1200" b="0" i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/>
              <a:t>Interest</a:t>
            </a:r>
            <a:r>
              <a:rPr lang="en-IN" baseline="0"/>
              <a:t> in the area of study. I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this research question significant, given the existing base of knowledge?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 findings from this research be useful in clinical practice?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methodologic issues (How can this question best be studied to yield high-quality evidence?)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/>
          </a:p>
          <a:p>
            <a:endParaRPr lang="en-IN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1C98-AD3E-4D7D-87CF-70347B2783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33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FINER criteria for a good research question</a:t>
            </a:r>
          </a:p>
          <a:p>
            <a:r>
              <a:rPr lang="en-IN" sz="1200" b="1" i="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IN" sz="1200" b="0" i="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FeasibleAdequate</a:t>
            </a:r>
            <a:r>
              <a:rPr lang="en-IN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number of subjects</a:t>
            </a:r>
          </a:p>
          <a:p>
            <a:r>
              <a:rPr lang="en-IN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Adequate technical expertise</a:t>
            </a:r>
          </a:p>
          <a:p>
            <a:r>
              <a:rPr lang="en-IN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Affordable in time and money, given the resources</a:t>
            </a:r>
            <a:r>
              <a:rPr lang="en-IN" sz="12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constraints</a:t>
            </a:r>
            <a:endParaRPr lang="en-IN" sz="1200" b="0" i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Manageable in scope- not too</a:t>
            </a:r>
            <a:r>
              <a:rPr lang="en-IN" sz="12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broad</a:t>
            </a:r>
            <a:endParaRPr lang="en-IN" sz="1200" b="0" i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sz="1200" b="1" i="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IN" sz="1200" b="0" i="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InterestingGetting</a:t>
            </a:r>
            <a:r>
              <a:rPr lang="en-IN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answer intrigues investigator, peers and community</a:t>
            </a:r>
          </a:p>
          <a:p>
            <a:r>
              <a:rPr lang="en-IN" sz="1200" b="1" i="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IN" sz="1200" b="0" i="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NovelConfirms</a:t>
            </a:r>
            <a:r>
              <a:rPr lang="en-IN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refutes or extends previous findings</a:t>
            </a:r>
          </a:p>
          <a:p>
            <a:r>
              <a:rPr lang="en-IN" sz="1200" b="1" i="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IN" sz="1200" b="0" i="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EthicalAmenable</a:t>
            </a:r>
            <a:r>
              <a:rPr lang="en-IN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a study that institutional review board will approve</a:t>
            </a:r>
          </a:p>
          <a:p>
            <a:r>
              <a:rPr lang="en-IN" sz="1200" b="1" i="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IN" sz="1200" b="0" i="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RelevantTo</a:t>
            </a:r>
            <a:r>
              <a:rPr lang="en-IN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scientific knowledge</a:t>
            </a:r>
          </a:p>
          <a:p>
            <a:r>
              <a:rPr lang="en-IN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clinical and health policy</a:t>
            </a:r>
          </a:p>
          <a:p>
            <a:r>
              <a:rPr lang="en-IN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future research</a:t>
            </a:r>
          </a:p>
          <a:p>
            <a:r>
              <a:rPr lang="en-IN" sz="1200" b="0" i="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Hulley</a:t>
            </a:r>
            <a:r>
              <a:rPr lang="en-IN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S, Cummings S, Browner W, et al. Designing clinical research. 3rd ed. Philadelphia (PA): Lippincott Williams and Wilkins; 2007.</a:t>
            </a:r>
          </a:p>
          <a:p>
            <a:endParaRPr lang="en-US" sz="1200" b="0" i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804863" lvl="1" indent="-293688">
              <a:lnSpc>
                <a:spcPct val="100000"/>
              </a:lnSpc>
            </a:pPr>
            <a:r>
              <a:rPr lang="en-US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Ethical:</a:t>
            </a:r>
            <a:r>
              <a:rPr lang="en-US" sz="12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Social or scientific value</a:t>
            </a:r>
          </a:p>
          <a:p>
            <a:pPr marL="804863" lvl="1" indent="-293688">
              <a:lnSpc>
                <a:spcPct val="100000"/>
              </a:lnSpc>
            </a:pPr>
            <a:r>
              <a:rPr lang="en-US" sz="2000">
                <a:ea typeface="Arial Unicode MS" pitchFamily="34" charset="-128"/>
                <a:cs typeface="Arial Unicode MS" pitchFamily="34" charset="-128"/>
              </a:rPr>
              <a:t>Scientific validity – apply accepted scientific principles and methods to produce reliable and valid data</a:t>
            </a:r>
          </a:p>
          <a:p>
            <a:pPr marL="804863" lvl="1" indent="-293688">
              <a:lnSpc>
                <a:spcPct val="100000"/>
              </a:lnSpc>
            </a:pPr>
            <a:r>
              <a:rPr lang="en-US" sz="2000">
                <a:ea typeface="Arial Unicode MS" pitchFamily="34" charset="-128"/>
                <a:cs typeface="Arial Unicode MS" pitchFamily="34" charset="-128"/>
              </a:rPr>
              <a:t>Fair subject selection – distribute burdens and benefits equitably (i.e., not targeting vulnerable individuals for risky research while favoring the rich for beneficial research)</a:t>
            </a:r>
          </a:p>
          <a:p>
            <a:pPr marL="804863" lvl="1" indent="-293688">
              <a:lnSpc>
                <a:spcPct val="100000"/>
              </a:lnSpc>
            </a:pPr>
            <a:r>
              <a:rPr lang="en-US" sz="2000">
                <a:ea typeface="Arial Unicode MS" pitchFamily="34" charset="-128"/>
                <a:cs typeface="Arial Unicode MS" pitchFamily="34" charset="-128"/>
              </a:rPr>
              <a:t>Favorable risk-benefit ratio – risks to subjects are minimized, and are proportionate to anticipated benefits and knowledge</a:t>
            </a:r>
            <a:endParaRPr lang="en-US" sz="2000">
              <a:latin typeface="HE_TERMINAL" pitchFamily="49" charset="0"/>
              <a:cs typeface="Times New Roman" pitchFamily="18" charset="0"/>
            </a:endParaRPr>
          </a:p>
          <a:p>
            <a:pPr marL="804863" lvl="1" indent="-293688">
              <a:lnSpc>
                <a:spcPct val="100000"/>
              </a:lnSpc>
            </a:pPr>
            <a:r>
              <a:rPr lang="en-US" sz="2000">
                <a:ea typeface="Arial Unicode MS" pitchFamily="34" charset="-128"/>
                <a:cs typeface="Arial Unicode MS" pitchFamily="34" charset="-128"/>
              </a:rPr>
              <a:t>Independent review – monitor data to ensure subjects’ safety and provide public accountability</a:t>
            </a:r>
          </a:p>
          <a:p>
            <a:pPr marL="804863" lvl="1" indent="-293688">
              <a:lnSpc>
                <a:spcPct val="100000"/>
              </a:lnSpc>
            </a:pPr>
            <a:r>
              <a:rPr lang="en-US" sz="2000">
                <a:ea typeface="Arial Unicode MS" pitchFamily="34" charset="-128"/>
                <a:cs typeface="Arial Unicode MS" pitchFamily="34" charset="-128"/>
              </a:rPr>
              <a:t>Informed consent can be obtained (or is not needed)</a:t>
            </a:r>
            <a:endParaRPr lang="en-US" sz="2000">
              <a:latin typeface="HE_TERMINAL" pitchFamily="49" charset="0"/>
              <a:cs typeface="Times New Roman" pitchFamily="18" charset="0"/>
            </a:endParaRPr>
          </a:p>
          <a:p>
            <a:pPr marL="804863" lvl="1" indent="-293688">
              <a:lnSpc>
                <a:spcPct val="100000"/>
              </a:lnSpc>
            </a:pPr>
            <a:r>
              <a:rPr lang="en-US" sz="2000">
                <a:ea typeface="Arial Unicode MS" pitchFamily="34" charset="-128"/>
                <a:cs typeface="Arial Unicode MS" pitchFamily="34" charset="-128"/>
              </a:rPr>
              <a:t>Respect for autonomy – permit patient withdrawal, protect patient confidentiality, inform subjects of results, monitor welfare of subjects</a:t>
            </a:r>
            <a:endParaRPr lang="en-US" sz="2000">
              <a:latin typeface="HE_TERMINAL" pitchFamily="49" charset="0"/>
              <a:cs typeface="Times New Roman" pitchFamily="18" charset="0"/>
            </a:endParaRPr>
          </a:p>
          <a:p>
            <a:endParaRPr lang="en-US" sz="1200" b="0" i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Researchable</a:t>
            </a:r>
            <a:endParaRPr lang="en-IN" sz="1200" b="0" i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1C98-AD3E-4D7D-87CF-70347B2783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34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(1) Relying on one’s own clinical experience or practice;</a:t>
            </a:r>
          </a:p>
          <a:p>
            <a:r>
              <a:rPr lang="en-IN"/>
              <a:t>(2) discussing issues with other researchers at professional meetings;</a:t>
            </a:r>
          </a:p>
          <a:p>
            <a:r>
              <a:rPr lang="en-IN"/>
              <a:t>(3) following developments in the literature and identifying gaps in the literature;</a:t>
            </a:r>
          </a:p>
          <a:p>
            <a:r>
              <a:rPr lang="en-IN"/>
              <a:t>(4) discussing issues with a mentor;</a:t>
            </a:r>
          </a:p>
          <a:p>
            <a:r>
              <a:rPr lang="en-IN"/>
              <a:t>(5) being alert to new ideas and technological advances;</a:t>
            </a:r>
          </a:p>
          <a:p>
            <a:r>
              <a:rPr lang="en-IN"/>
              <a:t>(6) brainstorming with friends and colleagues;</a:t>
            </a:r>
          </a:p>
          <a:p>
            <a:r>
              <a:rPr lang="en-IN"/>
              <a:t>(7) keeping the imagination roaming;</a:t>
            </a:r>
          </a:p>
          <a:p>
            <a:r>
              <a:rPr lang="en-IN"/>
              <a:t>(8) searching information about the national and global</a:t>
            </a:r>
          </a:p>
          <a:p>
            <a:r>
              <a:rPr lang="en-IN"/>
              <a:t>burden of disease; and</a:t>
            </a:r>
          </a:p>
          <a:p>
            <a:r>
              <a:rPr lang="en-IN"/>
              <a:t>(9) using focus groups.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1C98-AD3E-4D7D-87CF-70347B2783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0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Bitter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8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9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55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EC14-D56D-4D94-805B-8628FC609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6BB50A-B3DA-47B5-B6AF-6AD3F2EFB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DE22C-480D-461B-A4BC-F679C712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A5BC6-0035-4D99-A7E7-AF5554FE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89F76-7858-403E-84C4-0AE095D31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57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B70C7-4AB8-4BF1-AA8A-17D7F6AFD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CB8C7-81B8-4F1F-839E-31F3430F2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5B368-6BBF-4D28-8D48-A3ABB3B34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F500C-DC62-4A0E-A1DE-53728A159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B1137-8FDA-418D-A755-FA6D573E7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86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6C29E-088E-49CE-9DE1-5EF169511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48CA3-39FE-4C5E-AE17-48F7623B6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020F8-3663-443B-8E8E-EF97FCE50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FAFBE-4822-473B-9FCE-5E713967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D135E-41FF-4B13-8028-0CD3D858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42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941C1-04E2-4426-8BBF-2A5287825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10AC-140D-4213-9CF1-C7E7E939F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A8A03-F04C-46C2-A2D6-8CACFE417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2D736-DE44-425E-A413-D50297E6F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BA2D3-43EE-4670-AA73-08A44BDF1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DC748-802A-40AF-82BF-DB0960DC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81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A3E8-DF51-43E1-A936-DD6228FD9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7A895-533E-4AFA-ACB8-CDF52F225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3F0DE-DB04-4488-A79B-C42D57593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710B1-AED2-493E-B575-FDA5743BA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F1082-FAD4-4C28-93FD-7A277A366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57375D-C7EA-4475-AE84-5FDDA8617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E2E199-D33B-42EA-BC93-0D23DA96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B72E4A-DF3D-4118-80D2-D0943A73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77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63EDE-2938-490F-8472-A52368D7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71FF3-F136-4E1B-BE95-638C12CF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C4F27-2C84-4B79-8F09-1C8D211F0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65302-408B-4B5C-87A5-66647E54C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35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B79238-0E76-4B81-A1BA-78DEFE1E3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1ABEAA-6A18-4789-88B8-6D6C7C43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1BC46-C572-4B47-83D6-F0EB7C633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81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1DC15-9FE6-4596-B9C2-2B4DD2EE2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07456-58ED-42C8-84C9-827B1F477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81D98-DDF1-450B-BA2B-A4C2B229F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7383A-0A29-43D1-86A4-15B18D65B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D330A-181B-43D2-AB3C-8BD8AFAAA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D000B-4EB9-4EA2-8237-84C5D88A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0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569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rgbClr val="21569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07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047A1-BB49-469D-9A74-912259DD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9311E5-851B-4CC8-8D47-985FB0A15C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120F1-BF6A-488F-B2BB-708469C06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0A93A-E5B1-4803-AD14-77D52336D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0D12E-521E-4C41-8DE5-F45FF7C84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00E40-FD28-43AC-9033-0D8CFE63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42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AF54E-3922-4F10-B76F-A21660D2C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815F08-4AEB-4FDB-A7FD-6C55DC8BC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DCF01-548B-4E0C-8BFB-F4F9D44BF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8F5CC-71B3-4DBC-865D-74754E62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76A14-8AFD-42C6-BBA6-63D08718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03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EDC664-DFDC-43FA-864B-51F24E9C33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C94CF-762E-4B40-9B1F-DD012AC5E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D7445-0182-4527-958F-446D7692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E61CB-B33E-4500-BAC5-D4304846F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4210C-E83F-412F-9A97-A354A232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63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E29D9-9C74-4AFD-A94B-699EE0B4D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C7034B-089F-4A4A-BD8B-C57F6C69C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06F76-A82E-41B5-91CB-8785D73E6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69EB-6444-493D-8B89-E0990FBCB98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1E443-E73F-4F9A-9837-0F98B6E1A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D14C7-6460-4F8B-97D9-9270266A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74DC-45BB-43BE-AA92-70328A65E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7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C7A60-575D-4255-B060-44108258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E7551-34F6-4CAB-8A87-AE39395E6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A0A2D-CA51-42A5-A4A2-DBB4DB2DA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69EB-6444-493D-8B89-E0990FBCB98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2BB70-9E89-4C3E-BC9A-C1D78033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6053E-C99B-4647-9125-62117C63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74DC-45BB-43BE-AA92-70328A65E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85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0281-1ED0-4C4C-B014-86A5479EA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811E0-97D7-4A94-92F6-C0CB13532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6AD53-2276-41FF-8B12-F8AFFC017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69EB-6444-493D-8B89-E0990FBCB98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966EF-14D6-4639-B77F-0DE432795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02E0E-AC86-47D0-A062-5B35D7EAB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74DC-45BB-43BE-AA92-70328A65E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11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FF6DA-EB27-4EB3-BBE3-D21183024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35547-68ED-45E1-844B-0C4F90972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EB011-2811-47E7-9B66-85572F324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D0252-73BC-4D7C-A1B4-F10A19D31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69EB-6444-493D-8B89-E0990FBCB98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479EF-1E2A-43B3-AD25-EF17075F8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23410-A614-4216-A37C-8447BEC9F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74DC-45BB-43BE-AA92-70328A65E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31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3DBBC-B470-4D80-938D-98164356A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E40CE-4C20-4E52-AC59-55EB09C20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AF55A4-5180-430C-9AF8-74493FC50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CB55D2-2A91-472B-8ECA-E2DBE839D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CE9A10-E702-433B-827B-663AE244B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CD1D34-05E1-4B38-81B5-442F317FA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69EB-6444-493D-8B89-E0990FBCB98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4134C9-B091-4FDE-8F8C-222AE77F1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C82237-DE25-4307-ACA4-D8BCB18F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74DC-45BB-43BE-AA92-70328A65E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0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4D3AF-284F-4B60-A681-012BF1ADE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44DB2E-222B-40DF-8032-C14FCDF5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69EB-6444-493D-8B89-E0990FBCB98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256EB-EB5C-4B88-861C-CE72883A9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2D4056-2029-4BFF-8214-6376DF09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74DC-45BB-43BE-AA92-70328A65E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25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B0039B-E783-412A-B11C-86ED8D359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69EB-6444-493D-8B89-E0990FBCB98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99532C-9BAB-497F-A7EB-16FF5678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64FF4-2C5F-4A1F-93AE-35D047BF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74DC-45BB-43BE-AA92-70328A65E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7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945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BF2A2-DF44-4C82-88FB-13DD2B143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E5685-C62A-413E-810F-4E48B8945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4F5CC-FC06-425C-A156-F19E3B9F1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73857-116C-4870-8052-CD8F5FBA1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69EB-6444-493D-8B89-E0990FBCB98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5E4C5-1281-4E09-A6A8-5AC0404D6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744C3-AAD5-4DBF-A56D-D117FEFC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74DC-45BB-43BE-AA92-70328A65E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60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56EB4-2A5A-40A2-A29B-89CC16815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BDDFF8-60C4-4531-8315-666B83F8C0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0E38E-2D58-489A-8338-1DE69C525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A93C2-EDF7-4D03-BD5E-90FEB3A56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69EB-6444-493D-8B89-E0990FBCB98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C1ED9-5A7C-4B79-BD53-FB4D65DAA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51BC2-71F2-4C5F-B093-41BAC241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74DC-45BB-43BE-AA92-70328A65E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249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61CF8-554E-468C-B742-7A38CF6BC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A1A5EE-ACB1-4971-850E-EDB39F021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B00D2-1B24-4A3C-90DB-F14C14FE8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69EB-6444-493D-8B89-E0990FBCB98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2A98A-D452-4AC2-B56B-5B3F922C7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6B1A6-7305-4DE3-A35C-801789FC8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74DC-45BB-43BE-AA92-70328A65E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39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A2022F-0814-41B0-80B9-3FC3256A7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DB9B5-4BD8-408D-BCF4-6C74F66B1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3CF70-C894-4A03-9534-FCBB94CD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69EB-6444-493D-8B89-E0990FBCB98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4483C-505A-49F0-9FA2-40A5D21F3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DC778-8EA9-402C-A014-72C8F4569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74DC-45BB-43BE-AA92-70328A65E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23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966AEB8-9B2B-4C8C-8618-D5767D4B98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3587" y="1064992"/>
            <a:ext cx="5078413" cy="5793008"/>
          </a:xfrm>
          <a:custGeom>
            <a:avLst/>
            <a:gdLst>
              <a:gd name="connsiteX0" fmla="*/ 0 w 5078413"/>
              <a:gd name="connsiteY0" fmla="*/ 0 h 5793008"/>
              <a:gd name="connsiteX1" fmla="*/ 5078413 w 5078413"/>
              <a:gd name="connsiteY1" fmla="*/ 0 h 5793008"/>
              <a:gd name="connsiteX2" fmla="*/ 5078413 w 5078413"/>
              <a:gd name="connsiteY2" fmla="*/ 5793008 h 5793008"/>
              <a:gd name="connsiteX3" fmla="*/ 0 w 5078413"/>
              <a:gd name="connsiteY3" fmla="*/ 5793008 h 579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8413" h="5793008">
                <a:moveTo>
                  <a:pt x="0" y="0"/>
                </a:moveTo>
                <a:lnTo>
                  <a:pt x="5078413" y="0"/>
                </a:lnTo>
                <a:lnTo>
                  <a:pt x="5078413" y="5793008"/>
                </a:lnTo>
                <a:lnTo>
                  <a:pt x="0" y="57930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A3F319-A38D-4A5B-A20E-53351D39FE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0413" y="0"/>
            <a:ext cx="5078413" cy="5793008"/>
          </a:xfrm>
          <a:custGeom>
            <a:avLst/>
            <a:gdLst>
              <a:gd name="connsiteX0" fmla="*/ 0 w 5078413"/>
              <a:gd name="connsiteY0" fmla="*/ 0 h 5793008"/>
              <a:gd name="connsiteX1" fmla="*/ 5078413 w 5078413"/>
              <a:gd name="connsiteY1" fmla="*/ 0 h 5793008"/>
              <a:gd name="connsiteX2" fmla="*/ 5078413 w 5078413"/>
              <a:gd name="connsiteY2" fmla="*/ 5793008 h 5793008"/>
              <a:gd name="connsiteX3" fmla="*/ 0 w 5078413"/>
              <a:gd name="connsiteY3" fmla="*/ 5793008 h 579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8413" h="5793008">
                <a:moveTo>
                  <a:pt x="0" y="0"/>
                </a:moveTo>
                <a:lnTo>
                  <a:pt x="5078413" y="0"/>
                </a:lnTo>
                <a:lnTo>
                  <a:pt x="5078413" y="5793008"/>
                </a:lnTo>
                <a:lnTo>
                  <a:pt x="0" y="57930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401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988" y="1588809"/>
            <a:ext cx="1044836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42934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902828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52C8-E7D2-E94D-A3FD-D3593090C06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07F4-5FFB-8646-809F-F7619766C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717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52C8-E7D2-E94D-A3FD-D3593090C06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07F4-5FFB-8646-809F-F7619766C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179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914117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52C8-E7D2-E94D-A3FD-D3593090C06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07F4-5FFB-8646-809F-F7619766C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938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875576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52C8-E7D2-E94D-A3FD-D3593090C06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07F4-5FFB-8646-809F-F7619766C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47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52C8-E7D2-E94D-A3FD-D3593090C06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07F4-5FFB-8646-809F-F7619766C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795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52C8-E7D2-E94D-A3FD-D3593090C06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07F4-5FFB-8646-809F-F7619766C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104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4799" y="1718733"/>
            <a:ext cx="5970588" cy="41423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52C8-E7D2-E94D-A3FD-D3593090C06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07F4-5FFB-8646-809F-F7619766C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011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26756" y="1684867"/>
            <a:ext cx="6128632" cy="417618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52C8-E7D2-E94D-A3FD-D3593090C06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07F4-5FFB-8646-809F-F7619766C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5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2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3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3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8190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7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Bitter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A0A5B-8410-4B38-BFF8-FACEC57F1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33EB6-5334-4B3F-948C-6CF5788E0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AEB3A-0D0F-4741-AF04-514D23ADC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7B187-168D-4FDA-B0A0-BAB9EC99273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7817F-21C5-4CEA-A93B-7D99A1459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4BFBF-C4D5-45C8-8C77-F630BD39C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2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6A76FF-3E57-492D-AF5A-6DCFD1C3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4D860-B492-4C52-9CFA-BE2FDBE38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5270E-B4EA-49EC-8ED3-521257170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C69EB-6444-493D-8B89-E0990FBCB98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4E8BD-EBAB-43EF-91B6-CEB7B093E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497B8-BFF6-4BB1-99FB-48373AC74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A74DC-45BB-43BE-AA92-70328A65E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1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90282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552C8-E7D2-E94D-A3FD-D3593090C06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607F4-5FFB-8646-809F-F7619766C7A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165" y="0"/>
            <a:ext cx="1432252" cy="145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2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3000" t="-4000" r="-11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pping blue and white rays">
            <a:extLst>
              <a:ext uri="{FF2B5EF4-FFF2-40B4-BE49-F238E27FC236}">
                <a16:creationId xmlns:a16="http://schemas.microsoft.com/office/drawing/2014/main" id="{1FC15901-E0CD-E2E2-C5E7-AE4F335903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7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6" y="-1739900"/>
            <a:ext cx="12185748" cy="86004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43A78A-976B-4F7E-945E-7EF394AAECA5}"/>
              </a:ext>
            </a:extLst>
          </p:cNvPr>
          <p:cNvSpPr/>
          <p:nvPr/>
        </p:nvSpPr>
        <p:spPr>
          <a:xfrm>
            <a:off x="1537252" y="2464904"/>
            <a:ext cx="9183757" cy="22926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Black" panose="02000506030000020004" pitchFamily="50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1E13C9-096C-4D44-A0ED-72472BAF8E9F}"/>
              </a:ext>
            </a:extLst>
          </p:cNvPr>
          <p:cNvSpPr/>
          <p:nvPr/>
        </p:nvSpPr>
        <p:spPr>
          <a:xfrm>
            <a:off x="8110330" y="4300333"/>
            <a:ext cx="3697357" cy="1431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0" i="0">
                <a:solidFill>
                  <a:schemeClr val="accent1"/>
                </a:solidFill>
                <a:effectLst/>
                <a:latin typeface="Aptos"/>
              </a:rPr>
              <a:t>Innovating Solutions for Healthier Communities</a:t>
            </a:r>
            <a:endParaRPr lang="en-US" sz="2400">
              <a:solidFill>
                <a:schemeClr val="accent1"/>
              </a:solidFill>
              <a:latin typeface="Apto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D2F5A3-7A36-9033-62A0-D7524A79A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5278" y="2369930"/>
            <a:ext cx="9407703" cy="23876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5000" i="0">
                <a:solidFill>
                  <a:schemeClr val="bg1"/>
                </a:solidFill>
                <a:effectLst/>
                <a:latin typeface="Aptos"/>
              </a:rPr>
              <a:t>Public Health Design: </a:t>
            </a:r>
            <a:br>
              <a:rPr lang="en-US" sz="5000" i="0">
                <a:effectLst/>
                <a:latin typeface="Aptos"/>
              </a:rPr>
            </a:br>
            <a:r>
              <a:rPr lang="en-US" sz="5000" i="0">
                <a:solidFill>
                  <a:schemeClr val="bg1"/>
                </a:solidFill>
                <a:effectLst/>
                <a:latin typeface="Aptos"/>
              </a:rPr>
              <a:t>Problem Identification and Research</a:t>
            </a:r>
            <a:endParaRPr lang="en-US" sz="5000">
              <a:solidFill>
                <a:schemeClr val="bg1"/>
              </a:solidFill>
              <a:latin typeface="Apto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86A6FD1-388C-89F0-443E-7F456031DFC8}"/>
              </a:ext>
            </a:extLst>
          </p:cNvPr>
          <p:cNvGrpSpPr/>
          <p:nvPr/>
        </p:nvGrpSpPr>
        <p:grpSpPr>
          <a:xfrm>
            <a:off x="4247321" y="553328"/>
            <a:ext cx="3697357" cy="1685128"/>
            <a:chOff x="3624782" y="410813"/>
            <a:chExt cx="3697357" cy="168512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3821C57-1246-09FE-4AEA-C053C1693C45}"/>
                </a:ext>
              </a:extLst>
            </p:cNvPr>
            <p:cNvSpPr/>
            <p:nvPr/>
          </p:nvSpPr>
          <p:spPr>
            <a:xfrm>
              <a:off x="3624782" y="410813"/>
              <a:ext cx="3697357" cy="143123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Innovating Solutions for Healthier Communities</a:t>
              </a:r>
            </a:p>
          </p:txBody>
        </p:sp>
        <p:pic>
          <p:nvPicPr>
            <p:cNvPr id="3" name="Picture 2" descr="A black background with blue and grey text&#10;&#10;Description automatically generated">
              <a:extLst>
                <a:ext uri="{FF2B5EF4-FFF2-40B4-BE49-F238E27FC236}">
                  <a16:creationId xmlns:a16="http://schemas.microsoft.com/office/drawing/2014/main" id="{4CD888F2-6B50-4E85-285F-67AC5F601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874" y="463864"/>
              <a:ext cx="3448050" cy="1632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8058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1959F4-A0BE-2380-FE98-0AE20819F394}"/>
              </a:ext>
            </a:extLst>
          </p:cNvPr>
          <p:cNvSpPr/>
          <p:nvPr/>
        </p:nvSpPr>
        <p:spPr>
          <a:xfrm>
            <a:off x="10947747" y="263048"/>
            <a:ext cx="914401" cy="1340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EFA1CF85-64C9-98D4-6D82-1F236092E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20" y="140655"/>
            <a:ext cx="2630052" cy="124489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CC253892-3522-2C1B-62F1-C4F5A97C8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9996" y="389556"/>
            <a:ext cx="5152008" cy="82952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004A91"/>
                </a:solidFill>
                <a:latin typeface="Bitter" panose="00000500000000000000" pitchFamily="50" charset="0"/>
                <a:cs typeface="Arial" pitchFamily="34" charset="0"/>
              </a:rPr>
              <a:t>Step 1: Research Idea</a:t>
            </a:r>
            <a:endParaRPr lang="en-IN" sz="3600" b="1">
              <a:solidFill>
                <a:srgbClr val="004A91"/>
              </a:solidFill>
              <a:latin typeface="Bitter" panose="00000500000000000000" pitchFamily="50" charset="0"/>
              <a:cs typeface="Arial" pitchFamily="34" charset="0"/>
            </a:endParaRP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D449E047-6D22-0D13-6C2A-00BD1982D9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38415" y="1428736"/>
          <a:ext cx="6588125" cy="394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10691787" imgH="6401355" progId="">
                  <p:embed/>
                </p:oleObj>
              </mc:Choice>
              <mc:Fallback>
                <p:oleObj name="Photo Editor Photo" r:id="rId4" imgW="10691787" imgH="6401355" progId="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D449E047-6D22-0D13-6C2A-00BD1982D9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15" y="1428736"/>
                        <a:ext cx="6588125" cy="394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8FC0EB2-A5AE-EFE4-C3D2-061EAA3A85CE}"/>
              </a:ext>
            </a:extLst>
          </p:cNvPr>
          <p:cNvSpPr>
            <a:spLocks noGrp="1"/>
          </p:cNvSpPr>
          <p:nvPr/>
        </p:nvSpPr>
        <p:spPr bwMode="auto">
          <a:xfrm>
            <a:off x="2590800" y="582932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AU"/>
              <a:t>O'Leary, Z. (2004) The Essential Guide to Doing Research. London: Sage.                        Chapter Three</a:t>
            </a: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AEBA172F-EA8B-D873-96A1-6783763B2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8D5F9BD-2CFC-46A7-9742-515D32DB219C}" type="slidenum">
              <a:rPr lang="en-IN" smtClean="0"/>
              <a:pPr/>
              <a:t>10</a:t>
            </a:fld>
            <a:endParaRPr lang="en-I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6028E8-91F5-064F-45AF-90097950999A}"/>
              </a:ext>
            </a:extLst>
          </p:cNvPr>
          <p:cNvSpPr/>
          <p:nvPr/>
        </p:nvSpPr>
        <p:spPr>
          <a:xfrm>
            <a:off x="2595538" y="1500174"/>
            <a:ext cx="1643074" cy="1643074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9C1EAA-3719-7A7C-44D8-9ECD03F87602}"/>
              </a:ext>
            </a:extLst>
          </p:cNvPr>
          <p:cNvSpPr/>
          <p:nvPr/>
        </p:nvSpPr>
        <p:spPr>
          <a:xfrm>
            <a:off x="7239008" y="3143248"/>
            <a:ext cx="1643074" cy="1643074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356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CE86DB-A69A-FA4A-BD65-4B8539E4C7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54FCBC-F647-AC92-28BA-7D764272B25E}"/>
              </a:ext>
            </a:extLst>
          </p:cNvPr>
          <p:cNvSpPr txBox="1"/>
          <p:nvPr/>
        </p:nvSpPr>
        <p:spPr>
          <a:xfrm>
            <a:off x="817530" y="513587"/>
            <a:ext cx="11044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b="1">
                <a:solidFill>
                  <a:srgbClr val="004890"/>
                </a:solidFill>
                <a:latin typeface="Bitter" panose="00000500000000000000" pitchFamily="50" charset="0"/>
                <a:ea typeface="+mj-ea"/>
                <a:cs typeface="Arial" pitchFamily="34" charset="0"/>
              </a:rPr>
              <a:t>Identify Components of Research Question</a:t>
            </a:r>
            <a:endParaRPr lang="en-IN" sz="3600" b="1">
              <a:solidFill>
                <a:srgbClr val="004890"/>
              </a:solidFill>
              <a:latin typeface="Bitter" panose="00000500000000000000" pitchFamily="50" charset="0"/>
              <a:ea typeface="+mj-ea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365E4F-5626-676B-4E43-76D9147ED0DC}"/>
              </a:ext>
            </a:extLst>
          </p:cNvPr>
          <p:cNvSpPr/>
          <p:nvPr/>
        </p:nvSpPr>
        <p:spPr>
          <a:xfrm>
            <a:off x="10935222" y="325677"/>
            <a:ext cx="926926" cy="1177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D379E7B1-16E1-C0B3-AC63-0DA0A5176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238" y="33973"/>
            <a:ext cx="1603125" cy="7588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98F5EDD-C837-FAC2-B9A6-448B2754445E}"/>
              </a:ext>
            </a:extLst>
          </p:cNvPr>
          <p:cNvSpPr/>
          <p:nvPr/>
        </p:nvSpPr>
        <p:spPr>
          <a:xfrm>
            <a:off x="3827519" y="1893896"/>
            <a:ext cx="268491" cy="186423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E1FFFDC-0BF4-AD27-FAE1-FFB862907A81}"/>
              </a:ext>
            </a:extLst>
          </p:cNvPr>
          <p:cNvSpPr txBox="1">
            <a:spLocks/>
          </p:cNvSpPr>
          <p:nvPr/>
        </p:nvSpPr>
        <p:spPr>
          <a:xfrm>
            <a:off x="1806285" y="1222877"/>
            <a:ext cx="8579430" cy="557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000">
                <a:latin typeface="FSP DEMO - Proxima Nova Medium" panose="02000506030000020004" pitchFamily="50" charset="0"/>
                <a:cs typeface="Arial" pitchFamily="34" charset="0"/>
              </a:rPr>
              <a:t>A good research question describes </a:t>
            </a:r>
            <a:r>
              <a:rPr lang="en-US" sz="3000" i="1" u="sng">
                <a:latin typeface="FSP DEMO - Proxima Nova Medium" panose="02000506030000020004" pitchFamily="50" charset="0"/>
                <a:cs typeface="Arial" pitchFamily="34" charset="0"/>
              </a:rPr>
              <a:t>always</a:t>
            </a:r>
            <a:endParaRPr lang="en-US" sz="3000" u="sng">
              <a:latin typeface="FSP DEMO - Proxima Nova Medium" panose="02000506030000020004" pitchFamily="50" charset="0"/>
              <a:cs typeface="Arial" pitchFamily="34" charset="0"/>
            </a:endParaRPr>
          </a:p>
          <a:p>
            <a:pPr lvl="4" algn="l">
              <a:buFont typeface="Wingdings" pitchFamily="2" charset="2"/>
              <a:buChar char="§"/>
            </a:pPr>
            <a:r>
              <a:rPr lang="en-US" sz="2400" b="1">
                <a:solidFill>
                  <a:schemeClr val="accent5">
                    <a:lumMod val="75000"/>
                  </a:schemeClr>
                </a:solidFill>
                <a:latin typeface="FSP DEMO - Proxima Nova Medium" panose="02000506030000020004" pitchFamily="50" charset="0"/>
                <a:cs typeface="Arial" pitchFamily="34" charset="0"/>
              </a:rPr>
              <a:t>P</a:t>
            </a:r>
            <a:r>
              <a:rPr lang="en-US" sz="2400">
                <a:latin typeface="FSP DEMO - Proxima Nova Medium" panose="02000506030000020004" pitchFamily="50" charset="0"/>
                <a:cs typeface="Arial" pitchFamily="34" charset="0"/>
              </a:rPr>
              <a:t>OPULATION</a:t>
            </a:r>
          </a:p>
          <a:p>
            <a:pPr lvl="4" algn="l">
              <a:buFont typeface="Wingdings" pitchFamily="2" charset="2"/>
              <a:buChar char="§"/>
            </a:pPr>
            <a:r>
              <a:rPr lang="en-US" sz="2400" b="1">
                <a:solidFill>
                  <a:schemeClr val="accent5">
                    <a:lumMod val="75000"/>
                  </a:schemeClr>
                </a:solidFill>
                <a:latin typeface="FSP DEMO - Proxima Nova Medium" panose="02000506030000020004" pitchFamily="50" charset="0"/>
                <a:cs typeface="Arial" pitchFamily="34" charset="0"/>
              </a:rPr>
              <a:t>I</a:t>
            </a:r>
            <a:r>
              <a:rPr lang="en-US" sz="2400">
                <a:latin typeface="FSP DEMO - Proxima Nova Medium" panose="02000506030000020004" pitchFamily="50" charset="0"/>
                <a:cs typeface="Arial" pitchFamily="34" charset="0"/>
              </a:rPr>
              <a:t>NTERVENTION</a:t>
            </a:r>
          </a:p>
          <a:p>
            <a:pPr lvl="4" algn="l">
              <a:buFont typeface="Wingdings" pitchFamily="2" charset="2"/>
              <a:buChar char="§"/>
            </a:pPr>
            <a:r>
              <a:rPr lang="en-US" sz="2400" b="1">
                <a:solidFill>
                  <a:schemeClr val="accent5">
                    <a:lumMod val="75000"/>
                  </a:schemeClr>
                </a:solidFill>
                <a:latin typeface="FSP DEMO - Proxima Nova Medium" panose="02000506030000020004" pitchFamily="50" charset="0"/>
                <a:cs typeface="Arial" pitchFamily="34" charset="0"/>
              </a:rPr>
              <a:t>C</a:t>
            </a:r>
            <a:r>
              <a:rPr lang="en-US" sz="2400">
                <a:latin typeface="FSP DEMO - Proxima Nova Medium" panose="02000506030000020004" pitchFamily="50" charset="0"/>
                <a:cs typeface="Arial" pitchFamily="34" charset="0"/>
              </a:rPr>
              <a:t>OMPARISON</a:t>
            </a:r>
          </a:p>
          <a:p>
            <a:pPr lvl="4" algn="l">
              <a:buFont typeface="Wingdings" pitchFamily="2" charset="2"/>
              <a:buChar char="§"/>
            </a:pPr>
            <a:r>
              <a:rPr lang="en-US" sz="2400" b="1">
                <a:solidFill>
                  <a:schemeClr val="accent5">
                    <a:lumMod val="75000"/>
                  </a:schemeClr>
                </a:solidFill>
                <a:latin typeface="FSP DEMO - Proxima Nova Medium" panose="02000506030000020004" pitchFamily="50" charset="0"/>
                <a:cs typeface="Arial" pitchFamily="34" charset="0"/>
              </a:rPr>
              <a:t>O</a:t>
            </a:r>
            <a:r>
              <a:rPr lang="en-US" sz="2400">
                <a:latin typeface="FSP DEMO - Proxima Nova Medium" panose="02000506030000020004" pitchFamily="50" charset="0"/>
                <a:cs typeface="Arial" pitchFamily="34" charset="0"/>
              </a:rPr>
              <a:t>UTCOME</a:t>
            </a:r>
          </a:p>
          <a:p>
            <a:pPr lvl="4" algn="l">
              <a:buFont typeface="Wingdings" pitchFamily="2" charset="2"/>
              <a:buChar char="§"/>
            </a:pPr>
            <a:r>
              <a:rPr lang="en-US" sz="2400" b="1">
                <a:solidFill>
                  <a:schemeClr val="accent5">
                    <a:lumMod val="75000"/>
                  </a:schemeClr>
                </a:solidFill>
                <a:latin typeface="FSP DEMO - Proxima Nova Medium" panose="02000506030000020004" pitchFamily="50" charset="0"/>
                <a:cs typeface="Arial" pitchFamily="34" charset="0"/>
              </a:rPr>
              <a:t>T</a:t>
            </a:r>
            <a:r>
              <a:rPr lang="en-US" sz="2400">
                <a:latin typeface="FSP DEMO - Proxima Nova Medium" panose="02000506030000020004" pitchFamily="50" charset="0"/>
                <a:cs typeface="Arial" pitchFamily="34" charset="0"/>
              </a:rPr>
              <a:t>IME FRAME</a:t>
            </a:r>
          </a:p>
          <a:p>
            <a:pPr marL="265113" indent="-265113"/>
            <a:endParaRPr lang="en-US" sz="2600">
              <a:latin typeface="FSP DEMO - Proxima Nova Medium" panose="02000506030000020004" pitchFamily="50" charset="0"/>
              <a:cs typeface="Arial" pitchFamily="34" charset="0"/>
            </a:endParaRPr>
          </a:p>
          <a:p>
            <a:pPr marL="265113" indent="-265113"/>
            <a:r>
              <a:rPr lang="en-US" sz="2600">
                <a:latin typeface="FSP DEMO - Proxima Nova Medium" panose="02000506030000020004" pitchFamily="50" charset="0"/>
                <a:cs typeface="Arial" pitchFamily="34" charset="0"/>
              </a:rPr>
              <a:t>PICO format introduced in 1995, later expanded to PICOT</a:t>
            </a: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9BDA2C2E-3ABF-6724-1B12-664CAA299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8D5F9BD-2CFC-46A7-9742-515D32DB219C}" type="slidenum">
              <a:rPr lang="en-IN" smtClean="0"/>
              <a:pPr/>
              <a:t>11</a:t>
            </a:fld>
            <a:endParaRPr lang="en-I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98D8AB-9D3D-69C6-FD98-9F8D56C04961}"/>
              </a:ext>
            </a:extLst>
          </p:cNvPr>
          <p:cNvSpPr txBox="1"/>
          <p:nvPr/>
        </p:nvSpPr>
        <p:spPr>
          <a:xfrm>
            <a:off x="6682" y="6136411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(Richardson et al., 1995)</a:t>
            </a:r>
            <a:endParaRPr lang="en-IN" sz="12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E3E47C-C87B-E55B-E22F-E962F91F433C}"/>
              </a:ext>
            </a:extLst>
          </p:cNvPr>
          <p:cNvSpPr txBox="1"/>
          <p:nvPr/>
        </p:nvSpPr>
        <p:spPr>
          <a:xfrm>
            <a:off x="0" y="6358706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(Haynes RB et al., 2006)</a:t>
            </a:r>
            <a:endParaRPr lang="en-IN" sz="12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55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55000" b="-1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B81AC589-D876-B872-3080-3F7D17AEDC21}"/>
              </a:ext>
            </a:extLst>
          </p:cNvPr>
          <p:cNvSpPr/>
          <p:nvPr/>
        </p:nvSpPr>
        <p:spPr>
          <a:xfrm rot="5400000">
            <a:off x="845508" y="-845508"/>
            <a:ext cx="826718" cy="2517735"/>
          </a:xfrm>
          <a:prstGeom prst="triangle">
            <a:avLst>
              <a:gd name="adj" fmla="val 1"/>
            </a:avLst>
          </a:prstGeom>
          <a:solidFill>
            <a:srgbClr val="9D9F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30971F2-6FFD-C85E-52DC-3BA86C30E4F2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65129" cy="1716066"/>
          </a:xfrm>
          <a:prstGeom prst="line">
            <a:avLst/>
          </a:prstGeom>
          <a:ln w="19050">
            <a:solidFill>
              <a:srgbClr val="004A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047D3891-4D99-E886-EDD5-DCBD65B68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948" y="107546"/>
            <a:ext cx="2630052" cy="1244891"/>
          </a:xfrm>
          <a:prstGeom prst="rect">
            <a:avLst/>
          </a:prstGeom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7284EA4-F744-EA71-D2B1-B798A21934D9}"/>
              </a:ext>
            </a:extLst>
          </p:cNvPr>
          <p:cNvSpPr/>
          <p:nvPr/>
        </p:nvSpPr>
        <p:spPr>
          <a:xfrm rot="16200000">
            <a:off x="10519773" y="5198299"/>
            <a:ext cx="826718" cy="2517735"/>
          </a:xfrm>
          <a:prstGeom prst="triangle">
            <a:avLst>
              <a:gd name="adj" fmla="val 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C0B1502-0225-4B45-F886-399766CDC714}"/>
              </a:ext>
            </a:extLst>
          </p:cNvPr>
          <p:cNvSpPr txBox="1">
            <a:spLocks/>
          </p:cNvSpPr>
          <p:nvPr/>
        </p:nvSpPr>
        <p:spPr>
          <a:xfrm>
            <a:off x="-2" y="525915"/>
            <a:ext cx="12192002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+mj-lt"/>
              <a:buAutoNum type="arabicPeriod"/>
            </a:pPr>
            <a:endParaRPr lang="en-US" b="1"/>
          </a:p>
          <a:p>
            <a:pPr marL="514350" indent="-457200">
              <a:buFont typeface="+mj-lt"/>
              <a:buAutoNum type="arabicPeriod"/>
            </a:pPr>
            <a:r>
              <a:rPr lang="en-US" sz="3600" b="1">
                <a:solidFill>
                  <a:srgbClr val="004890"/>
                </a:solidFill>
                <a:latin typeface="Bitter" panose="00000500000000000000" pitchFamily="50" charset="0"/>
                <a:cs typeface="Arial" pitchFamily="34" charset="0"/>
              </a:rPr>
              <a:t>P</a:t>
            </a:r>
            <a:r>
              <a:rPr lang="en-US" sz="3600" b="1">
                <a:solidFill>
                  <a:srgbClr val="000000"/>
                </a:solidFill>
                <a:latin typeface="Bitter" panose="00000500000000000000" pitchFamily="50" charset="0"/>
                <a:cs typeface="Arial" pitchFamily="34" charset="0"/>
              </a:rPr>
              <a:t>OPULATION / PATIENT</a:t>
            </a:r>
            <a:r>
              <a:rPr lang="en-US" sz="3600">
                <a:solidFill>
                  <a:srgbClr val="000000"/>
                </a:solidFill>
                <a:latin typeface="Bitter" panose="00000500000000000000" pitchFamily="50" charset="0"/>
                <a:cs typeface="Arial" pitchFamily="34" charset="0"/>
              </a:rPr>
              <a:t>:</a:t>
            </a:r>
          </a:p>
          <a:p>
            <a:pPr marL="514350" indent="-457200"/>
            <a:r>
              <a:rPr lang="en-US" i="1">
                <a:solidFill>
                  <a:srgbClr val="0070C0"/>
                </a:solidFill>
                <a:latin typeface="FSP DEMO - Proxima Nova Medium" panose="02000506030000020004" pitchFamily="50" charset="0"/>
                <a:cs typeface="Arial" pitchFamily="34" charset="0"/>
              </a:rPr>
              <a:t>“What specific patient population are you interested in?”</a:t>
            </a:r>
          </a:p>
          <a:p>
            <a:pPr marL="514350" indent="-457200"/>
            <a:endParaRPr lang="en-US" sz="2000" i="1">
              <a:latin typeface="FSP DEMO - Proxima Nova Medium" panose="02000506030000020004" pitchFamily="50" charset="0"/>
              <a:cs typeface="Arial" pitchFamily="34" charset="0"/>
            </a:endParaRPr>
          </a:p>
          <a:p>
            <a:pPr marL="1314450" lvl="2" indent="-457200">
              <a:buFont typeface="Wingdings" pitchFamily="2" charset="2"/>
              <a:buChar char="§"/>
            </a:pPr>
            <a:r>
              <a:rPr lang="en-US">
                <a:latin typeface="FSP DEMO - Proxima Nova Medium" panose="02000506030000020004" pitchFamily="50" charset="0"/>
              </a:rPr>
              <a:t>‘Target group’ or ‘participants </a:t>
            </a:r>
            <a:r>
              <a:rPr lang="en-US"/>
              <a:t>/</a:t>
            </a:r>
            <a:r>
              <a:rPr lang="en-US">
                <a:latin typeface="FSP DEMO - Proxima Nova Medium" panose="02000506030000020004" pitchFamily="50" charset="0"/>
              </a:rPr>
              <a:t> respondents’ on whom study is planned</a:t>
            </a:r>
            <a:br>
              <a:rPr lang="en-US">
                <a:latin typeface="FSP DEMO - Proxima Nova Medium" panose="02000506030000020004" pitchFamily="50" charset="0"/>
              </a:rPr>
            </a:br>
            <a:endParaRPr lang="en-US">
              <a:latin typeface="FSP DEMO - Proxima Nova Medium" panose="02000506030000020004" pitchFamily="50" charset="0"/>
            </a:endParaRPr>
          </a:p>
          <a:p>
            <a:pPr marL="1314450" lvl="2" indent="-457200">
              <a:buFont typeface="Wingdings" pitchFamily="2" charset="2"/>
              <a:buChar char="§"/>
            </a:pPr>
            <a:r>
              <a:rPr lang="en-US">
                <a:latin typeface="FSP DEMO - Proxima Nova Medium" panose="02000506030000020004" pitchFamily="50" charset="0"/>
              </a:rPr>
              <a:t>Represent the sample subjects to be recruited for study</a:t>
            </a:r>
          </a:p>
          <a:p>
            <a:pPr marL="1314450" lvl="2" indent="-457200">
              <a:buFont typeface="Wingdings" pitchFamily="2" charset="2"/>
              <a:buChar char="§"/>
            </a:pPr>
            <a:endParaRPr lang="en-US">
              <a:latin typeface="FSP DEMO - Proxima Nova Medium" panose="02000506030000020004" pitchFamily="50" charset="0"/>
            </a:endParaRPr>
          </a:p>
          <a:p>
            <a:pPr marL="1314450" lvl="2" indent="-457200">
              <a:buFont typeface="Wingdings" pitchFamily="2" charset="2"/>
              <a:buChar char="§"/>
            </a:pPr>
            <a:r>
              <a:rPr lang="en-US">
                <a:latin typeface="FSP DEMO - Proxima Nova Medium" panose="02000506030000020004" pitchFamily="50" charset="0"/>
              </a:rPr>
              <a:t>Rational and ethical justification should drive their consideration</a:t>
            </a:r>
          </a:p>
          <a:p>
            <a:pPr marL="1314450" lvl="2" indent="-457200"/>
            <a:endParaRPr lang="en-US">
              <a:latin typeface="FSP DEMO - Proxima Nova Medium" panose="02000506030000020004" pitchFamily="50" charset="0"/>
            </a:endParaRPr>
          </a:p>
          <a:p>
            <a:pPr marL="514350" indent="-457200"/>
            <a:r>
              <a:rPr lang="en-US" sz="2000" i="1">
                <a:latin typeface="FSP DEMO - Proxima Nova Medium" panose="02000506030000020004" pitchFamily="50" charset="0"/>
              </a:rPr>
              <a:t>e.g.: Age, gender, ethnicity, duration of illness</a:t>
            </a:r>
            <a:endParaRPr lang="en-US" sz="3600" i="1">
              <a:latin typeface="FSP DEMO - Proxima Nova Medium" panose="02000506030000020004" pitchFamily="50" charset="0"/>
            </a:endParaRPr>
          </a:p>
          <a:p>
            <a:pPr marL="914400" lvl="1" indent="-457200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D841B3-F4BF-5C3E-3004-BD8FA1089541}"/>
              </a:ext>
            </a:extLst>
          </p:cNvPr>
          <p:cNvSpPr/>
          <p:nvPr/>
        </p:nvSpPr>
        <p:spPr>
          <a:xfrm>
            <a:off x="0" y="6391503"/>
            <a:ext cx="38651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200">
                <a:solidFill>
                  <a:srgbClr val="004890"/>
                </a:solidFill>
                <a:latin typeface="Arial" pitchFamily="34" charset="0"/>
                <a:cs typeface="Arial" pitchFamily="34" charset="0"/>
              </a:rPr>
              <a:t>(Haynes BR, 2006; Haber J., 2010; Riva et al., 2012)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01E25B-FA3D-AD9B-FD74-9C0443D12A2D}"/>
              </a:ext>
            </a:extLst>
          </p:cNvPr>
          <p:cNvSpPr/>
          <p:nvPr/>
        </p:nvSpPr>
        <p:spPr>
          <a:xfrm>
            <a:off x="9960310" y="1640001"/>
            <a:ext cx="13821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err="1"/>
              <a:t>Farrugia</a:t>
            </a:r>
            <a:r>
              <a:rPr lang="en-US" sz="1100"/>
              <a:t> et al., 2010</a:t>
            </a:r>
            <a:endParaRPr lang="en-IN" sz="1100"/>
          </a:p>
        </p:txBody>
      </p:sp>
    </p:spTree>
    <p:extLst>
      <p:ext uri="{BB962C8B-B14F-4D97-AF65-F5344CB8AC3E}">
        <p14:creationId xmlns:p14="http://schemas.microsoft.com/office/powerpoint/2010/main" val="415259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55000" b="-1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B81AC589-D876-B872-3080-3F7D17AEDC21}"/>
              </a:ext>
            </a:extLst>
          </p:cNvPr>
          <p:cNvSpPr/>
          <p:nvPr/>
        </p:nvSpPr>
        <p:spPr>
          <a:xfrm rot="5400000">
            <a:off x="845508" y="-845508"/>
            <a:ext cx="826718" cy="2517735"/>
          </a:xfrm>
          <a:prstGeom prst="triangle">
            <a:avLst>
              <a:gd name="adj" fmla="val 1"/>
            </a:avLst>
          </a:prstGeom>
          <a:solidFill>
            <a:srgbClr val="9D9F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30971F2-6FFD-C85E-52DC-3BA86C30E4F2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65129" cy="1716066"/>
          </a:xfrm>
          <a:prstGeom prst="line">
            <a:avLst/>
          </a:prstGeom>
          <a:ln w="19050">
            <a:solidFill>
              <a:srgbClr val="004A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047D3891-4D99-E886-EDD5-DCBD65B68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948" y="107546"/>
            <a:ext cx="2630052" cy="1244891"/>
          </a:xfrm>
          <a:prstGeom prst="rect">
            <a:avLst/>
          </a:prstGeom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7284EA4-F744-EA71-D2B1-B798A21934D9}"/>
              </a:ext>
            </a:extLst>
          </p:cNvPr>
          <p:cNvSpPr/>
          <p:nvPr/>
        </p:nvSpPr>
        <p:spPr>
          <a:xfrm rot="16200000">
            <a:off x="10519773" y="5198299"/>
            <a:ext cx="826718" cy="2517735"/>
          </a:xfrm>
          <a:prstGeom prst="triangle">
            <a:avLst>
              <a:gd name="adj" fmla="val 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A0587F-BD92-ABF9-43FE-B3F9874C5520}"/>
              </a:ext>
            </a:extLst>
          </p:cNvPr>
          <p:cNvSpPr txBox="1">
            <a:spLocks/>
          </p:cNvSpPr>
          <p:nvPr/>
        </p:nvSpPr>
        <p:spPr>
          <a:xfrm>
            <a:off x="-526093" y="945716"/>
            <a:ext cx="12553167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AutoNum type="arabicPeriod" startAt="2"/>
            </a:pPr>
            <a:r>
              <a:rPr lang="en-US" sz="3600" b="1">
                <a:latin typeface="Bitter" panose="00000500000000000000" pitchFamily="50" charset="0"/>
                <a:cs typeface="Arial" pitchFamily="34" charset="0"/>
              </a:rPr>
              <a:t>I</a:t>
            </a:r>
            <a:r>
              <a:rPr lang="en-US" sz="3600" b="1">
                <a:solidFill>
                  <a:srgbClr val="000000"/>
                </a:solidFill>
                <a:latin typeface="Bitter" panose="00000500000000000000" pitchFamily="50" charset="0"/>
                <a:cs typeface="Arial" pitchFamily="34" charset="0"/>
              </a:rPr>
              <a:t>NTERVENTION / INDICATOR/ EXPOSURE</a:t>
            </a:r>
          </a:p>
          <a:p>
            <a:r>
              <a:rPr lang="en-US" i="1">
                <a:solidFill>
                  <a:srgbClr val="0070C0"/>
                </a:solidFill>
                <a:latin typeface="FSP DEMO - Proxima Nova Medium" panose="02000506030000020004" pitchFamily="50" charset="0"/>
                <a:cs typeface="Arial" pitchFamily="34" charset="0"/>
              </a:rPr>
              <a:t>“What is the exposure or investigational intervention?”</a:t>
            </a:r>
          </a:p>
          <a:p>
            <a:endParaRPr lang="en-IN" i="1">
              <a:solidFill>
                <a:srgbClr val="0070C0"/>
              </a:solidFill>
              <a:latin typeface="FSP DEMO - Proxima Nova Medium" panose="02000506030000020004" pitchFamily="50" charset="0"/>
              <a:cs typeface="Arial" pitchFamily="34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en-IN" sz="2700">
                <a:latin typeface="FSP DEMO - Proxima Nova Medium" panose="02000506030000020004" pitchFamily="50" charset="0"/>
                <a:cs typeface="Arial" pitchFamily="34" charset="0"/>
              </a:rPr>
              <a:t>Refers to the treatment that will be provided to subjects enrolled in your study or</a:t>
            </a:r>
          </a:p>
          <a:p>
            <a:pPr lvl="2"/>
            <a:endParaRPr lang="en-IN" sz="2700">
              <a:latin typeface="FSP DEMO - Proxima Nova Medium" panose="02000506030000020004" pitchFamily="50" charset="0"/>
              <a:cs typeface="Arial" pitchFamily="34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en-US" sz="2700">
                <a:latin typeface="FSP DEMO - Proxima Nova Medium" panose="02000506030000020004" pitchFamily="50" charset="0"/>
                <a:cs typeface="Arial" pitchFamily="34" charset="0"/>
              </a:rPr>
              <a:t>The exposure</a:t>
            </a:r>
            <a:r>
              <a:rPr lang="en-US" sz="2700">
                <a:cs typeface="Arial" pitchFamily="34" charset="0"/>
              </a:rPr>
              <a:t>/</a:t>
            </a:r>
            <a:r>
              <a:rPr lang="en-US" sz="2700">
                <a:latin typeface="FSP DEMO - Proxima Nova Medium" panose="02000506030000020004" pitchFamily="50" charset="0"/>
                <a:cs typeface="Arial" pitchFamily="34" charset="0"/>
              </a:rPr>
              <a:t> risk factor being measured for a disease or condition</a:t>
            </a:r>
          </a:p>
          <a:p>
            <a:endParaRPr lang="en-US" sz="2000" i="1">
              <a:latin typeface="FSP DEMO - Proxima Nova Medium" panose="02000506030000020004" pitchFamily="50" charset="0"/>
              <a:cs typeface="Arial" pitchFamily="34" charset="0"/>
            </a:endParaRPr>
          </a:p>
          <a:p>
            <a:r>
              <a:rPr lang="en-US" sz="2000" i="1">
                <a:latin typeface="FSP DEMO - Proxima Nova Medium" panose="02000506030000020004" pitchFamily="50" charset="0"/>
                <a:cs typeface="Arial" pitchFamily="34" charset="0"/>
              </a:rPr>
              <a:t>E.g.: type, dosage and duration of intervention, exposure or risk factor measured</a:t>
            </a:r>
            <a:endParaRPr lang="en-IN" sz="2000" i="1">
              <a:latin typeface="FSP DEMO - Proxima Nova Medium" panose="02000506030000020004" pitchFamily="50" charset="0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D0D3EE-C204-E6BC-8EFC-48FFC2BB9CFC}"/>
              </a:ext>
            </a:extLst>
          </p:cNvPr>
          <p:cNvSpPr/>
          <p:nvPr/>
        </p:nvSpPr>
        <p:spPr>
          <a:xfrm>
            <a:off x="0" y="6369495"/>
            <a:ext cx="43733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>
                <a:solidFill>
                  <a:srgbClr val="004890"/>
                </a:solidFill>
                <a:latin typeface="Arial" pitchFamily="34" charset="0"/>
                <a:cs typeface="Arial" pitchFamily="34" charset="0"/>
              </a:rPr>
              <a:t>(Haynes BR, 2006; Haber J., 2010; Riva et al., 2012)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28798-D055-21FB-DDFF-17F8C1D58D69}"/>
              </a:ext>
            </a:extLst>
          </p:cNvPr>
          <p:cNvSpPr/>
          <p:nvPr/>
        </p:nvSpPr>
        <p:spPr>
          <a:xfrm>
            <a:off x="9442275" y="2147127"/>
            <a:ext cx="14908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err="1"/>
              <a:t>Farrugia</a:t>
            </a:r>
            <a:r>
              <a:rPr lang="en-US" sz="1200"/>
              <a:t> et al., 2010</a:t>
            </a:r>
            <a:endParaRPr lang="en-IN" sz="1200"/>
          </a:p>
        </p:txBody>
      </p:sp>
    </p:spTree>
    <p:extLst>
      <p:ext uri="{BB962C8B-B14F-4D97-AF65-F5344CB8AC3E}">
        <p14:creationId xmlns:p14="http://schemas.microsoft.com/office/powerpoint/2010/main" val="381662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55000" b="-1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B81AC589-D876-B872-3080-3F7D17AEDC21}"/>
              </a:ext>
            </a:extLst>
          </p:cNvPr>
          <p:cNvSpPr/>
          <p:nvPr/>
        </p:nvSpPr>
        <p:spPr>
          <a:xfrm rot="5400000">
            <a:off x="845508" y="-845508"/>
            <a:ext cx="826718" cy="2517735"/>
          </a:xfrm>
          <a:prstGeom prst="triangle">
            <a:avLst>
              <a:gd name="adj" fmla="val 1"/>
            </a:avLst>
          </a:prstGeom>
          <a:solidFill>
            <a:srgbClr val="9D9F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30971F2-6FFD-C85E-52DC-3BA86C30E4F2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65129" cy="1716066"/>
          </a:xfrm>
          <a:prstGeom prst="line">
            <a:avLst/>
          </a:prstGeom>
          <a:ln w="19050">
            <a:solidFill>
              <a:srgbClr val="004A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047D3891-4D99-E886-EDD5-DCBD65B68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948" y="107546"/>
            <a:ext cx="2630052" cy="1244891"/>
          </a:xfrm>
          <a:prstGeom prst="rect">
            <a:avLst/>
          </a:prstGeom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7284EA4-F744-EA71-D2B1-B798A21934D9}"/>
              </a:ext>
            </a:extLst>
          </p:cNvPr>
          <p:cNvSpPr/>
          <p:nvPr/>
        </p:nvSpPr>
        <p:spPr>
          <a:xfrm rot="16200000">
            <a:off x="10519773" y="5198299"/>
            <a:ext cx="826718" cy="2517735"/>
          </a:xfrm>
          <a:prstGeom prst="triangle">
            <a:avLst>
              <a:gd name="adj" fmla="val 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2542225-18BD-C923-DDE5-BE47CC4325FA}"/>
              </a:ext>
            </a:extLst>
          </p:cNvPr>
          <p:cNvSpPr txBox="1">
            <a:spLocks/>
          </p:cNvSpPr>
          <p:nvPr/>
        </p:nvSpPr>
        <p:spPr>
          <a:xfrm>
            <a:off x="-1" y="1067887"/>
            <a:ext cx="12192001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lnSpc>
                <a:spcPct val="150000"/>
              </a:lnSpc>
              <a:spcAft>
                <a:spcPts val="600"/>
              </a:spcAft>
            </a:pPr>
            <a:r>
              <a:rPr lang="en-US" sz="3600" b="1">
                <a:latin typeface="Bitter" panose="00000500000000000000" pitchFamily="50" charset="0"/>
                <a:cs typeface="Arial" pitchFamily="34" charset="0"/>
              </a:rPr>
              <a:t>3.	C</a:t>
            </a:r>
            <a:r>
              <a:rPr lang="en-US" sz="3600" b="1">
                <a:solidFill>
                  <a:srgbClr val="000000"/>
                </a:solidFill>
                <a:latin typeface="Bitter" panose="00000500000000000000" pitchFamily="50" charset="0"/>
                <a:cs typeface="Arial" pitchFamily="34" charset="0"/>
              </a:rPr>
              <a:t>OMPARISON/ CONTROL</a:t>
            </a:r>
          </a:p>
          <a:p>
            <a:r>
              <a:rPr lang="en-US" i="1">
                <a:solidFill>
                  <a:srgbClr val="0070C0"/>
                </a:solidFill>
                <a:cs typeface="Arial" pitchFamily="34" charset="0"/>
              </a:rPr>
              <a:t>“</a:t>
            </a:r>
            <a:r>
              <a:rPr lang="en-IN" i="1">
                <a:solidFill>
                  <a:srgbClr val="0070C0"/>
                </a:solidFill>
                <a:cs typeface="Arial" pitchFamily="34" charset="0"/>
              </a:rPr>
              <a:t>What is the main alternative to compare with the intervention?</a:t>
            </a:r>
            <a:r>
              <a:rPr lang="en-US" i="1">
                <a:solidFill>
                  <a:srgbClr val="0070C0"/>
                </a:solidFill>
                <a:cs typeface="Arial" pitchFamily="34" charset="0"/>
              </a:rPr>
              <a:t>”</a:t>
            </a:r>
          </a:p>
          <a:p>
            <a:endParaRPr lang="en-IN" i="1">
              <a:solidFill>
                <a:srgbClr val="0070C0"/>
              </a:solidFill>
              <a:cs typeface="Arial" pitchFamily="34" charset="0"/>
            </a:endParaRPr>
          </a:p>
          <a:p>
            <a:pPr lvl="1">
              <a:spcBef>
                <a:spcPts val="0"/>
              </a:spcBef>
            </a:pPr>
            <a:r>
              <a:rPr lang="en-IN" sz="2600" b="1">
                <a:cs typeface="Arial" pitchFamily="34" charset="0"/>
              </a:rPr>
              <a:t>- What will be the comparison group and its characteristics? 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IN" sz="3000">
                <a:cs typeface="Arial" pitchFamily="34" charset="0"/>
              </a:rPr>
              <a:t>	</a:t>
            </a:r>
            <a:r>
              <a:rPr lang="en-IN">
                <a:cs typeface="Arial" pitchFamily="34" charset="0"/>
              </a:rPr>
              <a:t>(e.g.: patients without diabetes, patients who receive only placebo, subjects without a particular risk factor)</a:t>
            </a:r>
            <a:endParaRPr lang="en-IN" sz="3000">
              <a:cs typeface="Arial" pitchFamily="34" charset="0"/>
            </a:endParaRPr>
          </a:p>
          <a:p>
            <a:pPr lvl="1"/>
            <a:r>
              <a:rPr lang="en-US" sz="2600" b="1">
                <a:cs typeface="Arial" pitchFamily="34" charset="0"/>
              </a:rPr>
              <a:t>- What will be the alternative treatment, </a:t>
            </a:r>
            <a:r>
              <a:rPr lang="en-US" sz="2600" b="1" err="1">
                <a:cs typeface="Arial" pitchFamily="34" charset="0"/>
              </a:rPr>
              <a:t>i.e</a:t>
            </a:r>
            <a:r>
              <a:rPr lang="en-US" sz="2600" b="1">
                <a:cs typeface="Arial" pitchFamily="34" charset="0"/>
              </a:rPr>
              <a:t> to what is the intervention being compared? </a:t>
            </a:r>
            <a:r>
              <a:rPr lang="en-IN">
                <a:solidFill>
                  <a:prstClr val="black"/>
                </a:solidFill>
                <a:cs typeface="Arial" pitchFamily="34" charset="0"/>
              </a:rPr>
              <a:t>(e.g.: placebo, other active treatment/ strategy depending on risks)</a:t>
            </a:r>
            <a:endParaRPr lang="en-US" sz="2200">
              <a:cs typeface="Arial" pitchFamily="34" charset="0"/>
            </a:endParaRPr>
          </a:p>
          <a:p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2F2AF5-F3EC-E9FB-9540-E27BB3B7953A}"/>
              </a:ext>
            </a:extLst>
          </p:cNvPr>
          <p:cNvSpPr/>
          <p:nvPr/>
        </p:nvSpPr>
        <p:spPr>
          <a:xfrm>
            <a:off x="0" y="6373970"/>
            <a:ext cx="37785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200">
                <a:latin typeface="Arial" pitchFamily="34" charset="0"/>
                <a:cs typeface="Arial" pitchFamily="34" charset="0"/>
              </a:rPr>
              <a:t>(Haynes BR, 2006; Haber J., 2010; Riva et al., 2012)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EB6E71-1070-97F6-6F2C-B1095DB577AA}"/>
              </a:ext>
            </a:extLst>
          </p:cNvPr>
          <p:cNvSpPr/>
          <p:nvPr/>
        </p:nvSpPr>
        <p:spPr>
          <a:xfrm>
            <a:off x="10412821" y="2185820"/>
            <a:ext cx="133081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err="1"/>
              <a:t>Farrugia</a:t>
            </a:r>
            <a:r>
              <a:rPr lang="en-US" sz="1050"/>
              <a:t> et al., 2010</a:t>
            </a:r>
            <a:endParaRPr lang="en-IN" sz="1050"/>
          </a:p>
        </p:txBody>
      </p:sp>
    </p:spTree>
    <p:extLst>
      <p:ext uri="{BB962C8B-B14F-4D97-AF65-F5344CB8AC3E}">
        <p14:creationId xmlns:p14="http://schemas.microsoft.com/office/powerpoint/2010/main" val="412180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55000" b="-1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B81AC589-D876-B872-3080-3F7D17AEDC21}"/>
              </a:ext>
            </a:extLst>
          </p:cNvPr>
          <p:cNvSpPr/>
          <p:nvPr/>
        </p:nvSpPr>
        <p:spPr>
          <a:xfrm rot="5400000">
            <a:off x="845508" y="-845508"/>
            <a:ext cx="826718" cy="2517735"/>
          </a:xfrm>
          <a:prstGeom prst="triangle">
            <a:avLst>
              <a:gd name="adj" fmla="val 1"/>
            </a:avLst>
          </a:prstGeom>
          <a:solidFill>
            <a:srgbClr val="9D9F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30971F2-6FFD-C85E-52DC-3BA86C30E4F2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65129" cy="1716066"/>
          </a:xfrm>
          <a:prstGeom prst="line">
            <a:avLst/>
          </a:prstGeom>
          <a:ln w="19050">
            <a:solidFill>
              <a:srgbClr val="004A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047D3891-4D99-E886-EDD5-DCBD65B68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948" y="107546"/>
            <a:ext cx="2630052" cy="1244891"/>
          </a:xfrm>
          <a:prstGeom prst="rect">
            <a:avLst/>
          </a:prstGeom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7284EA4-F744-EA71-D2B1-B798A21934D9}"/>
              </a:ext>
            </a:extLst>
          </p:cNvPr>
          <p:cNvSpPr/>
          <p:nvPr/>
        </p:nvSpPr>
        <p:spPr>
          <a:xfrm rot="16200000">
            <a:off x="10519773" y="5198299"/>
            <a:ext cx="826718" cy="2517735"/>
          </a:xfrm>
          <a:prstGeom prst="triangle">
            <a:avLst>
              <a:gd name="adj" fmla="val 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87890" y="1007082"/>
            <a:ext cx="11816219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lnSpc>
                <a:spcPct val="150000"/>
              </a:lnSpc>
              <a:spcAft>
                <a:spcPts val="1200"/>
              </a:spcAft>
            </a:pPr>
            <a:r>
              <a:rPr lang="en-US" sz="3600" b="1">
                <a:latin typeface="Bitter" panose="00000500000000000000" pitchFamily="50" charset="0"/>
                <a:cs typeface="Arial" pitchFamily="34" charset="0"/>
              </a:rPr>
              <a:t>4.	O</a:t>
            </a:r>
            <a:r>
              <a:rPr lang="en-US" sz="3600" b="1">
                <a:solidFill>
                  <a:srgbClr val="000000"/>
                </a:solidFill>
                <a:latin typeface="Bitter" panose="00000500000000000000" pitchFamily="50" charset="0"/>
                <a:cs typeface="Arial" pitchFamily="34" charset="0"/>
              </a:rPr>
              <a:t>UTCOME(S)</a:t>
            </a:r>
          </a:p>
          <a:p>
            <a:pPr marL="536575" indent="-173038"/>
            <a:r>
              <a:rPr lang="en-US" i="1">
                <a:solidFill>
                  <a:srgbClr val="0070C0"/>
                </a:solidFill>
                <a:cs typeface="Arial" pitchFamily="34" charset="0"/>
              </a:rPr>
              <a:t>“</a:t>
            </a:r>
            <a:r>
              <a:rPr lang="en-IN" i="1">
                <a:solidFill>
                  <a:srgbClr val="0070C0"/>
                </a:solidFill>
                <a:cs typeface="Arial" pitchFamily="34" charset="0"/>
              </a:rPr>
              <a:t>What do you intend to accomplish, measure, improve or affect?</a:t>
            </a:r>
            <a:r>
              <a:rPr lang="en-US" i="1">
                <a:solidFill>
                  <a:srgbClr val="0070C0"/>
                </a:solidFill>
                <a:cs typeface="Arial" pitchFamily="34" charset="0"/>
              </a:rPr>
              <a:t>”</a:t>
            </a:r>
          </a:p>
          <a:p>
            <a:endParaRPr lang="en-IN" i="1">
              <a:solidFill>
                <a:srgbClr val="0070C0"/>
              </a:solidFill>
              <a:cs typeface="Arial" pitchFamily="34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en-IN" sz="2800">
                <a:cs typeface="Arial" pitchFamily="34" charset="0"/>
              </a:rPr>
              <a:t>The endpoint (primary and secondary) and its measures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cs typeface="Arial" pitchFamily="34" charset="0"/>
              </a:rPr>
              <a:t>E.g.: F</a:t>
            </a:r>
            <a:r>
              <a:rPr lang="en-IN" err="1">
                <a:cs typeface="Arial" pitchFamily="34" charset="0"/>
              </a:rPr>
              <a:t>requency</a:t>
            </a:r>
            <a:r>
              <a:rPr lang="en-IN">
                <a:cs typeface="Arial" pitchFamily="34" charset="0"/>
              </a:rPr>
              <a:t>, risk, benefit, harm</a:t>
            </a:r>
          </a:p>
          <a:p>
            <a:r>
              <a:rPr lang="en-IN">
                <a:cs typeface="Arial" pitchFamily="34" charset="0"/>
              </a:rPr>
              <a:t>	   	       Measurement: dichotomous or continuous</a:t>
            </a:r>
          </a:p>
          <a:p>
            <a:r>
              <a:rPr lang="en-IN">
                <a:cs typeface="Arial" pitchFamily="34" charset="0"/>
              </a:rPr>
              <a:t>	  	        Type: mortality, morbidity, quality of life, etc.</a:t>
            </a:r>
          </a:p>
          <a:p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25" y="6353920"/>
            <a:ext cx="43733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>
                <a:latin typeface="Arial" pitchFamily="34" charset="0"/>
                <a:cs typeface="Arial" pitchFamily="34" charset="0"/>
              </a:rPr>
              <a:t>(Haynes BR, 2006; Haber J., 2010; Riva et al., 2012)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79574" y="2424240"/>
            <a:ext cx="13821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err="1"/>
              <a:t>Farrugia</a:t>
            </a:r>
            <a:r>
              <a:rPr lang="en-US" sz="1100"/>
              <a:t> et al., 2010</a:t>
            </a:r>
            <a:endParaRPr lang="en-IN" sz="1100"/>
          </a:p>
        </p:txBody>
      </p:sp>
    </p:spTree>
    <p:extLst>
      <p:ext uri="{BB962C8B-B14F-4D97-AF65-F5344CB8AC3E}">
        <p14:creationId xmlns:p14="http://schemas.microsoft.com/office/powerpoint/2010/main" val="129072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1959F4-A0BE-2380-FE98-0AE20819F394}"/>
              </a:ext>
            </a:extLst>
          </p:cNvPr>
          <p:cNvSpPr/>
          <p:nvPr/>
        </p:nvSpPr>
        <p:spPr>
          <a:xfrm>
            <a:off x="10947747" y="263048"/>
            <a:ext cx="914401" cy="1340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EFA1CF85-64C9-98D4-6D82-1F236092E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20" y="140655"/>
            <a:ext cx="2630052" cy="1244891"/>
          </a:xfrm>
          <a:prstGeom prst="rect">
            <a:avLst/>
          </a:prstGeom>
        </p:spPr>
      </p:pic>
      <p:sp>
        <p:nvSpPr>
          <p:cNvPr id="15" name="Title 2"/>
          <p:cNvSpPr txBox="1">
            <a:spLocks/>
          </p:cNvSpPr>
          <p:nvPr/>
        </p:nvSpPr>
        <p:spPr>
          <a:xfrm>
            <a:off x="2065864" y="35730"/>
            <a:ext cx="8316416" cy="78579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b="1">
                <a:solidFill>
                  <a:srgbClr val="004890"/>
                </a:solidFill>
                <a:latin typeface="Bitter" panose="00000500000000000000" pitchFamily="50" charset="0"/>
                <a:ea typeface="+mj-ea"/>
                <a:cs typeface="Arial" pitchFamily="34" charset="0"/>
              </a:rPr>
              <a:t>  Desired Properties of Primary Outcomes</a:t>
            </a:r>
            <a:endParaRPr lang="en-IN" sz="2800" b="1">
              <a:solidFill>
                <a:srgbClr val="004890"/>
              </a:solidFill>
              <a:latin typeface="Bitter" panose="00000500000000000000" pitchFamily="50" charset="0"/>
              <a:ea typeface="+mj-ea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609488"/>
            <a:ext cx="1219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296863"/>
            <a:r>
              <a:rPr lang="en-IN" sz="11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Table 3: Desired Properties of Primary Outcomes. Thomas, T., &amp; Paul, J. (2009). Posing the research question: not so simple. Canadian Journal of Anaesthesia 56(1), 71-79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1524000" y="785794"/>
          <a:ext cx="914400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687474" y="738497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/>
              <a:t>Fit for study objectives</a:t>
            </a:r>
            <a:endParaRPr lang="en-IN" sz="1400" i="1"/>
          </a:p>
        </p:txBody>
      </p:sp>
      <p:sp>
        <p:nvSpPr>
          <p:cNvPr id="17" name="TextBox 16"/>
          <p:cNvSpPr txBox="1"/>
          <p:nvPr/>
        </p:nvSpPr>
        <p:spPr>
          <a:xfrm>
            <a:off x="8453454" y="1428736"/>
            <a:ext cx="18573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/>
              <a:t>Require less subjective judgment to measure</a:t>
            </a:r>
            <a:endParaRPr lang="en-IN" sz="1400" i="1"/>
          </a:p>
        </p:txBody>
      </p:sp>
      <p:sp>
        <p:nvSpPr>
          <p:cNvPr id="18" name="TextBox 17"/>
          <p:cNvSpPr txBox="1"/>
          <p:nvPr/>
        </p:nvSpPr>
        <p:spPr>
          <a:xfrm>
            <a:off x="9024958" y="2428868"/>
            <a:ext cx="1643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/>
              <a:t>Measure which is intended</a:t>
            </a:r>
            <a:endParaRPr lang="en-IN" sz="1400" i="1"/>
          </a:p>
        </p:txBody>
      </p:sp>
      <p:sp>
        <p:nvSpPr>
          <p:cNvPr id="19" name="TextBox 18"/>
          <p:cNvSpPr txBox="1"/>
          <p:nvPr/>
        </p:nvSpPr>
        <p:spPr>
          <a:xfrm>
            <a:off x="9382180" y="3429001"/>
            <a:ext cx="1357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/>
              <a:t>Easily be reproduced in different times/ settings</a:t>
            </a:r>
            <a:endParaRPr lang="en-IN" sz="1400" i="1"/>
          </a:p>
        </p:txBody>
      </p:sp>
      <p:sp>
        <p:nvSpPr>
          <p:cNvPr id="20" name="TextBox 19"/>
          <p:cNvSpPr txBox="1"/>
          <p:nvPr/>
        </p:nvSpPr>
        <p:spPr>
          <a:xfrm>
            <a:off x="8810644" y="4857760"/>
            <a:ext cx="185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/>
              <a:t>Be available as part of clinical care</a:t>
            </a:r>
            <a:endParaRPr lang="en-IN" sz="1400" i="1"/>
          </a:p>
        </p:txBody>
      </p:sp>
      <p:sp>
        <p:nvSpPr>
          <p:cNvPr id="21" name="TextBox 20"/>
          <p:cNvSpPr txBox="1"/>
          <p:nvPr/>
        </p:nvSpPr>
        <p:spPr>
          <a:xfrm>
            <a:off x="7881950" y="583473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/>
              <a:t>Be easily measured</a:t>
            </a:r>
            <a:endParaRPr lang="en-IN" sz="1400" i="1"/>
          </a:p>
        </p:txBody>
      </p:sp>
      <p:sp>
        <p:nvSpPr>
          <p:cNvPr id="22" name="TextBox 21"/>
          <p:cNvSpPr txBox="1"/>
          <p:nvPr/>
        </p:nvSpPr>
        <p:spPr>
          <a:xfrm>
            <a:off x="2238348" y="5763300"/>
            <a:ext cx="2071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/>
              <a:t>Be affordable to measure in terms of time and cost</a:t>
            </a:r>
            <a:endParaRPr lang="en-IN" sz="1400" i="1"/>
          </a:p>
        </p:txBody>
      </p:sp>
      <p:sp>
        <p:nvSpPr>
          <p:cNvPr id="23" name="TextBox 22"/>
          <p:cNvSpPr txBox="1"/>
          <p:nvPr/>
        </p:nvSpPr>
        <p:spPr>
          <a:xfrm>
            <a:off x="1524000" y="4547725"/>
            <a:ext cx="1785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/>
              <a:t>Should correctly </a:t>
            </a:r>
            <a:r>
              <a:rPr lang="en-US" sz="1400" b="1" i="1"/>
              <a:t>presence</a:t>
            </a:r>
            <a:r>
              <a:rPr lang="en-US" sz="1400" i="1"/>
              <a:t> of disease/ condition of interest </a:t>
            </a:r>
            <a:endParaRPr lang="en-IN" sz="1400" i="1"/>
          </a:p>
        </p:txBody>
      </p:sp>
      <p:sp>
        <p:nvSpPr>
          <p:cNvPr id="24" name="TextBox 23"/>
          <p:cNvSpPr txBox="1"/>
          <p:nvPr/>
        </p:nvSpPr>
        <p:spPr>
          <a:xfrm>
            <a:off x="1166810" y="3398723"/>
            <a:ext cx="1643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/>
              <a:t>Should correctly </a:t>
            </a:r>
            <a:r>
              <a:rPr lang="en-US" sz="1400" b="1" i="1"/>
              <a:t>absence</a:t>
            </a:r>
            <a:r>
              <a:rPr lang="en-US" sz="1400" i="1"/>
              <a:t> of disease/ condition of interest </a:t>
            </a:r>
            <a:endParaRPr lang="en-IN" sz="1400" i="1"/>
          </a:p>
        </p:txBody>
      </p:sp>
      <p:sp>
        <p:nvSpPr>
          <p:cNvPr id="25" name="TextBox 24"/>
          <p:cNvSpPr txBox="1"/>
          <p:nvPr/>
        </p:nvSpPr>
        <p:spPr>
          <a:xfrm>
            <a:off x="1524000" y="2118833"/>
            <a:ext cx="1428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/>
              <a:t>Should sensitive to changes in treatment</a:t>
            </a:r>
            <a:endParaRPr lang="en-IN" sz="1400" i="1"/>
          </a:p>
        </p:txBody>
      </p:sp>
      <p:sp>
        <p:nvSpPr>
          <p:cNvPr id="26" name="TextBox 25"/>
          <p:cNvSpPr txBox="1"/>
          <p:nvPr/>
        </p:nvSpPr>
        <p:spPr>
          <a:xfrm>
            <a:off x="1809784" y="1119830"/>
            <a:ext cx="20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/>
              <a:t>Always allow interpretation of results</a:t>
            </a:r>
            <a:endParaRPr lang="en-IN" sz="1400" i="1"/>
          </a:p>
        </p:txBody>
      </p:sp>
      <p:sp>
        <p:nvSpPr>
          <p:cNvPr id="28" name="TextBox 27"/>
          <p:cNvSpPr txBox="1"/>
          <p:nvPr/>
        </p:nvSpPr>
        <p:spPr>
          <a:xfrm>
            <a:off x="4310050" y="3181649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Bitter" panose="00000500000000000000" pitchFamily="50" charset="0"/>
                <a:cs typeface="Arial" pitchFamily="34" charset="0"/>
              </a:rPr>
              <a:t>Good </a:t>
            </a:r>
          </a:p>
          <a:p>
            <a:pPr algn="ctr"/>
            <a:r>
              <a:rPr lang="en-US" b="1">
                <a:latin typeface="Bitter" panose="00000500000000000000" pitchFamily="50" charset="0"/>
                <a:cs typeface="Arial" pitchFamily="34" charset="0"/>
              </a:rPr>
              <a:t>Primary</a:t>
            </a:r>
          </a:p>
          <a:p>
            <a:pPr algn="ctr"/>
            <a:r>
              <a:rPr lang="en-US" b="1">
                <a:latin typeface="Bitter" panose="00000500000000000000" pitchFamily="50" charset="0"/>
                <a:cs typeface="Arial" pitchFamily="34" charset="0"/>
              </a:rPr>
              <a:t>Outcome</a:t>
            </a:r>
            <a:endParaRPr lang="en-IN" b="1">
              <a:latin typeface="Bitter" panose="00000500000000000000" pitchFamily="50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36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55000" b="-1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B81AC589-D876-B872-3080-3F7D17AEDC21}"/>
              </a:ext>
            </a:extLst>
          </p:cNvPr>
          <p:cNvSpPr/>
          <p:nvPr/>
        </p:nvSpPr>
        <p:spPr>
          <a:xfrm rot="5400000">
            <a:off x="845508" y="-845508"/>
            <a:ext cx="826718" cy="2517735"/>
          </a:xfrm>
          <a:prstGeom prst="triangle">
            <a:avLst>
              <a:gd name="adj" fmla="val 1"/>
            </a:avLst>
          </a:prstGeom>
          <a:solidFill>
            <a:srgbClr val="9D9F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30971F2-6FFD-C85E-52DC-3BA86C30E4F2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65129" cy="1716066"/>
          </a:xfrm>
          <a:prstGeom prst="line">
            <a:avLst/>
          </a:prstGeom>
          <a:ln w="19050">
            <a:solidFill>
              <a:srgbClr val="004A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047D3891-4D99-E886-EDD5-DCBD65B68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948" y="107546"/>
            <a:ext cx="2630052" cy="1244891"/>
          </a:xfrm>
          <a:prstGeom prst="rect">
            <a:avLst/>
          </a:prstGeom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7284EA4-F744-EA71-D2B1-B798A21934D9}"/>
              </a:ext>
            </a:extLst>
          </p:cNvPr>
          <p:cNvSpPr/>
          <p:nvPr/>
        </p:nvSpPr>
        <p:spPr>
          <a:xfrm rot="16200000">
            <a:off x="10519773" y="5198299"/>
            <a:ext cx="826718" cy="2517735"/>
          </a:xfrm>
          <a:prstGeom prst="triangle">
            <a:avLst>
              <a:gd name="adj" fmla="val 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-2" y="785794"/>
            <a:ext cx="12192002" cy="5643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lnSpc>
                <a:spcPct val="150000"/>
              </a:lnSpc>
              <a:spcAft>
                <a:spcPts val="1200"/>
              </a:spcAft>
            </a:pPr>
            <a:r>
              <a:rPr lang="en-US" sz="3600" b="1">
                <a:latin typeface="Bitter" panose="00000500000000000000" pitchFamily="50" charset="0"/>
                <a:cs typeface="Arial" pitchFamily="34" charset="0"/>
              </a:rPr>
              <a:t>5.	T</a:t>
            </a:r>
            <a:r>
              <a:rPr lang="en-US" sz="3600" b="1">
                <a:solidFill>
                  <a:srgbClr val="000000"/>
                </a:solidFill>
                <a:latin typeface="Bitter" panose="00000500000000000000" pitchFamily="50" charset="0"/>
                <a:cs typeface="Arial" pitchFamily="34" charset="0"/>
              </a:rPr>
              <a:t>IME FRAME</a:t>
            </a:r>
          </a:p>
          <a:p>
            <a:pPr marL="536575" indent="-173038"/>
            <a:r>
              <a:rPr lang="en-US" i="1">
                <a:solidFill>
                  <a:srgbClr val="0070C0"/>
                </a:solidFill>
                <a:cs typeface="Arial" pitchFamily="34" charset="0"/>
              </a:rPr>
              <a:t>“</a:t>
            </a:r>
            <a:r>
              <a:rPr lang="en-IN" i="1">
                <a:solidFill>
                  <a:srgbClr val="0070C0"/>
                </a:solidFill>
                <a:cs typeface="Arial" pitchFamily="34" charset="0"/>
              </a:rPr>
              <a:t>What is the appropriate follow-up time to assess outcome?</a:t>
            </a:r>
            <a:r>
              <a:rPr lang="en-US" i="1">
                <a:solidFill>
                  <a:srgbClr val="0070C0"/>
                </a:solidFill>
                <a:cs typeface="Arial" pitchFamily="34" charset="0"/>
              </a:rPr>
              <a:t>”</a:t>
            </a:r>
          </a:p>
          <a:p>
            <a:endParaRPr lang="en-IN" i="1">
              <a:solidFill>
                <a:srgbClr val="0070C0"/>
              </a:solidFill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600">
                <a:cs typeface="Arial" pitchFamily="34" charset="0"/>
              </a:rPr>
              <a:t>The time frame or duration over which the study will  take place</a:t>
            </a:r>
          </a:p>
          <a:p>
            <a:pPr lvl="1">
              <a:buFont typeface="Wingdings" pitchFamily="2" charset="2"/>
              <a:buChar char="§"/>
            </a:pPr>
            <a:endParaRPr lang="en-US" sz="2600">
              <a:cs typeface="Arial" pitchFamily="34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600">
                <a:cs typeface="Arial" pitchFamily="34" charset="0"/>
              </a:rPr>
              <a:t>If it is one time study at a particular point or period  	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600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(e.g. a study to measure prevalence of a disease) </a:t>
            </a:r>
            <a:endParaRPr lang="en-US" sz="2600">
              <a:cs typeface="Arial" pitchFamily="34" charset="0"/>
            </a:endParaRPr>
          </a:p>
          <a:p>
            <a:pPr lvl="1"/>
            <a:endParaRPr lang="en-US" sz="2600"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600">
                <a:cs typeface="Arial" pitchFamily="34" charset="0"/>
              </a:rPr>
              <a:t>If follow up required; how many and at what time points</a:t>
            </a:r>
          </a:p>
          <a:p>
            <a:pPr lvl="1">
              <a:buFont typeface="Wingdings" pitchFamily="2" charset="2"/>
              <a:buChar char="§"/>
            </a:pPr>
            <a:r>
              <a:rPr lang="en-US">
                <a:cs typeface="Arial" pitchFamily="34" charset="0"/>
              </a:rPr>
              <a:t>(e.g.: when and how many times blood sugar will be measured for an new type of treatment intervention) </a:t>
            </a:r>
            <a:endParaRPr lang="en-US" sz="2600"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85487"/>
            <a:ext cx="37785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200">
                <a:latin typeface="Arial" pitchFamily="34" charset="0"/>
                <a:cs typeface="Arial" pitchFamily="34" charset="0"/>
              </a:rPr>
              <a:t>(Haynes BR, 2006; Haber J., 2010; Riva et al., 2012)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242077" y="2030685"/>
            <a:ext cx="13821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err="1"/>
              <a:t>Farrugia</a:t>
            </a:r>
            <a:r>
              <a:rPr lang="en-US" sz="1100"/>
              <a:t> et al., 2010</a:t>
            </a:r>
            <a:endParaRPr lang="en-IN" sz="1100"/>
          </a:p>
        </p:txBody>
      </p:sp>
    </p:spTree>
    <p:extLst>
      <p:ext uri="{BB962C8B-B14F-4D97-AF65-F5344CB8AC3E}">
        <p14:creationId xmlns:p14="http://schemas.microsoft.com/office/powerpoint/2010/main" val="193662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A3A3F0-A774-4C47-B14F-47C711A29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32" y="558665"/>
            <a:ext cx="7792346" cy="10613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4368B-A465-4633-882A-D9C99E0BA09C}"/>
              </a:ext>
            </a:extLst>
          </p:cNvPr>
          <p:cNvSpPr/>
          <p:nvPr/>
        </p:nvSpPr>
        <p:spPr>
          <a:xfrm>
            <a:off x="942505" y="366509"/>
            <a:ext cx="7792346" cy="10734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tter" panose="00000500000000000000" pitchFamily="50" charset="0"/>
              </a:rPr>
              <a:t>Your Turn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66D902-3E6E-4333-99A9-AD1DF12D5B91}"/>
              </a:ext>
            </a:extLst>
          </p:cNvPr>
          <p:cNvSpPr/>
          <p:nvPr/>
        </p:nvSpPr>
        <p:spPr>
          <a:xfrm>
            <a:off x="1180832" y="1994886"/>
            <a:ext cx="10023080" cy="48631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457200">
              <a:buFont typeface="Arial" panose="020B0604020202020204" pitchFamily="34" charset="0"/>
              <a:buChar char="•"/>
            </a:pPr>
            <a:r>
              <a:rPr lang="en-US" sz="2800">
                <a:latin typeface="FSP DEMO - Proxima Nova Medium" panose="02000506030000020004" pitchFamily="50" charset="0"/>
                <a:cs typeface="Arial" pitchFamily="34" charset="0"/>
              </a:rPr>
              <a:t>Throughout the process, assess the research question’s significance and feasibility </a:t>
            </a:r>
          </a:p>
          <a:p>
            <a:pPr indent="-457200">
              <a:buFont typeface="Arial" panose="020B0604020202020204" pitchFamily="34" charset="0"/>
              <a:buChar char="•"/>
            </a:pPr>
            <a:endParaRPr lang="en-US" sz="2800">
              <a:latin typeface="FSP DEMO - Proxima Nova Medium" panose="02000506030000020004" pitchFamily="50" charset="0"/>
              <a:cs typeface="Arial" pitchFamily="34" charset="0"/>
            </a:endParaRP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800">
                <a:latin typeface="FSP DEMO - Proxima Nova Medium" panose="02000506030000020004" pitchFamily="50" charset="0"/>
                <a:cs typeface="Arial" pitchFamily="34" charset="0"/>
              </a:rPr>
              <a:t>Explicit identification and description of variables and their measurement  is important for testability</a:t>
            </a:r>
          </a:p>
          <a:p>
            <a:pPr indent="-457200">
              <a:buFont typeface="Arial" panose="020B0604020202020204" pitchFamily="34" charset="0"/>
              <a:buChar char="•"/>
            </a:pPr>
            <a:endParaRPr lang="en-US" sz="2800">
              <a:latin typeface="FSP DEMO - Proxima Nova Medium" panose="02000506030000020004" pitchFamily="50" charset="0"/>
              <a:cs typeface="Arial" pitchFamily="34" charset="0"/>
            </a:endParaRP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IN" sz="2800">
                <a:latin typeface="FSP DEMO - Proxima Nova Medium" panose="02000506030000020004" pitchFamily="50" charset="0"/>
                <a:cs typeface="Arial" pitchFamily="34" charset="0"/>
              </a:rPr>
              <a:t>Framing an explicit research question offers a common language between clinician </a:t>
            </a:r>
            <a:r>
              <a:rPr lang="en-IN" sz="2800">
                <a:cs typeface="Arial" pitchFamily="34" charset="0"/>
              </a:rPr>
              <a:t>&amp;</a:t>
            </a:r>
            <a:r>
              <a:rPr lang="en-IN" sz="2800">
                <a:latin typeface="FSP DEMO - Proxima Nova Medium" panose="02000506030000020004" pitchFamily="50" charset="0"/>
                <a:cs typeface="Arial" pitchFamily="34" charset="0"/>
              </a:rPr>
              <a:t> researcher discourse</a:t>
            </a:r>
          </a:p>
          <a:p>
            <a:pPr indent="-457200">
              <a:buFont typeface="Arial" panose="020B0604020202020204" pitchFamily="34" charset="0"/>
              <a:buChar char="•"/>
            </a:pPr>
            <a:endParaRPr lang="en-IN" sz="2800">
              <a:latin typeface="FSP DEMO - Proxima Nova Medium" panose="02000506030000020004" pitchFamily="50" charset="0"/>
              <a:cs typeface="Arial" pitchFamily="34" charset="0"/>
            </a:endParaRP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IN" sz="2800">
                <a:latin typeface="FSP DEMO - Proxima Nova Medium" panose="02000506030000020004" pitchFamily="50" charset="0"/>
                <a:cs typeface="Arial" pitchFamily="34" charset="0"/>
              </a:rPr>
              <a:t>Framed question such that it is easily understood and can be rephrased in the reader’s own words.</a:t>
            </a:r>
            <a:endParaRPr lang="en-US" sz="2800">
              <a:latin typeface="FSP DEMO - Proxima Nova Medium" panose="02000506030000020004" pitchFamily="50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40FD51-8CCB-8543-142D-F300274CF2AE}"/>
              </a:ext>
            </a:extLst>
          </p:cNvPr>
          <p:cNvSpPr txBox="1"/>
          <p:nvPr/>
        </p:nvSpPr>
        <p:spPr>
          <a:xfrm>
            <a:off x="7715416" y="6395195"/>
            <a:ext cx="30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20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Beyea</a:t>
            </a:r>
            <a:r>
              <a:rPr lang="en-US" sz="120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1997; </a:t>
            </a:r>
            <a:r>
              <a:rPr lang="en-US" sz="120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Gaberson</a:t>
            </a:r>
            <a:r>
              <a:rPr lang="en-US" sz="120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1997)</a:t>
            </a:r>
            <a:endParaRPr lang="en-IN" sz="120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246C49-9049-7D72-27A7-9AFF04E9D0FC}"/>
              </a:ext>
            </a:extLst>
          </p:cNvPr>
          <p:cNvSpPr txBox="1"/>
          <p:nvPr/>
        </p:nvSpPr>
        <p:spPr>
          <a:xfrm>
            <a:off x="9265401" y="5158421"/>
            <a:ext cx="30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20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Farrugia</a:t>
            </a:r>
            <a:r>
              <a:rPr lang="en-US" sz="120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et al., 2010)</a:t>
            </a:r>
            <a:endParaRPr lang="en-IN" sz="120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9B12B3-FD5C-E811-F070-73A7F1172100}"/>
              </a:ext>
            </a:extLst>
          </p:cNvPr>
          <p:cNvSpPr txBox="1"/>
          <p:nvPr/>
        </p:nvSpPr>
        <p:spPr>
          <a:xfrm>
            <a:off x="7574741" y="3896939"/>
            <a:ext cx="30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(Haber J., 2010)</a:t>
            </a:r>
            <a:endParaRPr lang="en-IN" sz="120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112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BA790E-1C5A-D266-5D9D-7BF87B9AE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en-US" sz="5400"/>
              <a:t>Stakeholder Engagement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nds holding each other's wrists and interlinked to form a circle">
            <a:extLst>
              <a:ext uri="{FF2B5EF4-FFF2-40B4-BE49-F238E27FC236}">
                <a16:creationId xmlns:a16="http://schemas.microsoft.com/office/drawing/2014/main" id="{EE613EF8-0F38-737F-CCAA-56A3554C2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42" r="1470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Picture 3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5ED23D7F-8761-1DE5-A4DC-EDCD6297C3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6" y="5757197"/>
            <a:ext cx="2950714" cy="13966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805335-BE19-3F80-E642-BC186AF3D1A5}"/>
              </a:ext>
            </a:extLst>
          </p:cNvPr>
          <p:cNvSpPr/>
          <p:nvPr/>
        </p:nvSpPr>
        <p:spPr>
          <a:xfrm>
            <a:off x="463463" y="2492679"/>
            <a:ext cx="4096011" cy="250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2340C-00EA-D874-13F6-693223482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05" y="2492679"/>
            <a:ext cx="4243589" cy="3320668"/>
          </a:xfrm>
        </p:spPr>
        <p:txBody>
          <a:bodyPr>
            <a:normAutofit/>
          </a:bodyPr>
          <a:lstStyle/>
          <a:p>
            <a:r>
              <a:rPr lang="en-US" sz="1900">
                <a:solidFill>
                  <a:schemeClr val="tx1"/>
                </a:solidFill>
                <a:latin typeface="FSP DEMO - Proxima Nova Medium" panose="02000506030000020004" pitchFamily="50" charset="0"/>
              </a:rPr>
              <a:t>Engage community members, health professionals, and other stakeholders </a:t>
            </a:r>
          </a:p>
          <a:p>
            <a:endParaRPr lang="en-US" sz="1900">
              <a:solidFill>
                <a:schemeClr val="tx1"/>
              </a:solidFill>
              <a:latin typeface="FSP DEMO - Proxima Nova Medium" panose="02000506030000020004" pitchFamily="50" charset="0"/>
            </a:endParaRPr>
          </a:p>
          <a:p>
            <a:r>
              <a:rPr lang="en-US" sz="1900">
                <a:solidFill>
                  <a:schemeClr val="tx1"/>
                </a:solidFill>
                <a:latin typeface="FSP DEMO - Proxima Nova Medium" panose="02000506030000020004" pitchFamily="50" charset="0"/>
              </a:rPr>
              <a:t>Gather insights to ensure relevance and cultural sensitivity </a:t>
            </a:r>
          </a:p>
          <a:p>
            <a:endParaRPr lang="en-US" sz="1900">
              <a:solidFill>
                <a:schemeClr val="tx1"/>
              </a:solidFill>
              <a:latin typeface="FSP DEMO - Proxima Nova Medium" panose="02000506030000020004" pitchFamily="50" charset="0"/>
            </a:endParaRPr>
          </a:p>
          <a:p>
            <a:r>
              <a:rPr lang="en-US" sz="1900">
                <a:solidFill>
                  <a:schemeClr val="tx1"/>
                </a:solidFill>
                <a:latin typeface="FSP DEMO - Proxima Nova Medium" panose="02000506030000020004" pitchFamily="50" charset="0"/>
              </a:rPr>
              <a:t>Facilitate inclusive participation </a:t>
            </a:r>
          </a:p>
        </p:txBody>
      </p:sp>
    </p:spTree>
    <p:extLst>
      <p:ext uri="{BB962C8B-B14F-4D97-AF65-F5344CB8AC3E}">
        <p14:creationId xmlns:p14="http://schemas.microsoft.com/office/powerpoint/2010/main" val="53863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A3A3F0-A774-4C47-B14F-47C711A29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32" y="558665"/>
            <a:ext cx="7792346" cy="10613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4368B-A465-4633-882A-D9C99E0BA09C}"/>
              </a:ext>
            </a:extLst>
          </p:cNvPr>
          <p:cNvSpPr/>
          <p:nvPr/>
        </p:nvSpPr>
        <p:spPr>
          <a:xfrm>
            <a:off x="942505" y="366509"/>
            <a:ext cx="7792346" cy="10734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tter" panose="00000500000000000000" pitchFamily="50" charset="0"/>
              </a:rPr>
              <a:t>Intro to Public Health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66D902-3E6E-4333-99A9-AD1DF12D5B91}"/>
              </a:ext>
            </a:extLst>
          </p:cNvPr>
          <p:cNvSpPr/>
          <p:nvPr/>
        </p:nvSpPr>
        <p:spPr>
          <a:xfrm>
            <a:off x="1180832" y="1994887"/>
            <a:ext cx="10023080" cy="41888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>
                <a:latin typeface="FSP DEMO - Proxima Nova" panose="02000506030000020004" pitchFamily="50" charset="0"/>
              </a:rPr>
              <a:t>Public health problems require innovative solutions that are both sustainable and effective. By applying a structured design process, we can create impactful interventions that address the root causes and consider the needs of diverse populations. </a:t>
            </a:r>
          </a:p>
          <a:p>
            <a:endParaRPr lang="en-US" sz="2800">
              <a:latin typeface="FSP DEMO - Proxima Nova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>
                <a:latin typeface="FSP DEMO - Proxima Nova"/>
              </a:rPr>
              <a:t>This workshop aims to introduce students to the design thinking process, guiding them from identifying a problem to creating an initial prototype. </a:t>
            </a:r>
            <a:endParaRPr lang="en-US" sz="2800">
              <a:latin typeface="FSP DEMO - 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102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55000" b="-1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B81AC589-D876-B872-3080-3F7D17AEDC21}"/>
              </a:ext>
            </a:extLst>
          </p:cNvPr>
          <p:cNvSpPr/>
          <p:nvPr/>
        </p:nvSpPr>
        <p:spPr>
          <a:xfrm rot="5400000">
            <a:off x="845508" y="-845508"/>
            <a:ext cx="826718" cy="2517735"/>
          </a:xfrm>
          <a:prstGeom prst="triangle">
            <a:avLst>
              <a:gd name="adj" fmla="val 1"/>
            </a:avLst>
          </a:prstGeom>
          <a:solidFill>
            <a:srgbClr val="9D9F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30971F2-6FFD-C85E-52DC-3BA86C30E4F2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65129" cy="1716066"/>
          </a:xfrm>
          <a:prstGeom prst="line">
            <a:avLst/>
          </a:prstGeom>
          <a:ln w="19050">
            <a:solidFill>
              <a:srgbClr val="004A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047D3891-4D99-E886-EDD5-DCBD65B68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948" y="107546"/>
            <a:ext cx="2630052" cy="1244891"/>
          </a:xfrm>
          <a:prstGeom prst="rect">
            <a:avLst/>
          </a:prstGeom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7284EA4-F744-EA71-D2B1-B798A21934D9}"/>
              </a:ext>
            </a:extLst>
          </p:cNvPr>
          <p:cNvSpPr/>
          <p:nvPr/>
        </p:nvSpPr>
        <p:spPr>
          <a:xfrm rot="16200000">
            <a:off x="10519773" y="5198299"/>
            <a:ext cx="826718" cy="2517735"/>
          </a:xfrm>
          <a:prstGeom prst="triangle">
            <a:avLst>
              <a:gd name="adj" fmla="val 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CAA33-BA48-141A-5E71-C63C4DEA5820}"/>
              </a:ext>
            </a:extLst>
          </p:cNvPr>
          <p:cNvSpPr txBox="1">
            <a:spLocks/>
          </p:cNvSpPr>
          <p:nvPr/>
        </p:nvSpPr>
        <p:spPr>
          <a:xfrm>
            <a:off x="1146295" y="939077"/>
            <a:ext cx="9899410" cy="826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Bitter" panose="00000500000000000000" pitchFamily="50" charset="0"/>
              </a:rPr>
              <a:t>Conducting Research and Gathering Data</a:t>
            </a:r>
          </a:p>
        </p:txBody>
      </p:sp>
      <p:pic>
        <p:nvPicPr>
          <p:cNvPr id="7" name="Graphic 6" descr="Statistics">
            <a:extLst>
              <a:ext uri="{FF2B5EF4-FFF2-40B4-BE49-F238E27FC236}">
                <a16:creationId xmlns:a16="http://schemas.microsoft.com/office/drawing/2014/main" id="{7548A1B7-134A-084D-B18D-C4B9EB7193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791" y="2021709"/>
            <a:ext cx="4435457" cy="44354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F52E4-2CA7-C8F3-7066-FB6BBE5A1F17}"/>
              </a:ext>
            </a:extLst>
          </p:cNvPr>
          <p:cNvSpPr txBox="1">
            <a:spLocks/>
          </p:cNvSpPr>
          <p:nvPr/>
        </p:nvSpPr>
        <p:spPr>
          <a:xfrm>
            <a:off x="4166284" y="2337847"/>
            <a:ext cx="6854369" cy="20570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 algn="l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>
                <a:solidFill>
                  <a:srgbClr val="000000"/>
                </a:solidFill>
                <a:latin typeface="FSP DEMO - Proxima Nova" panose="02000506030000020004" pitchFamily="50" charset="0"/>
                <a:ea typeface="Aptos" panose="020B0004020202020204" pitchFamily="34" charset="0"/>
                <a:cs typeface="Aptos" panose="020B0004020202020204" pitchFamily="34" charset="0"/>
              </a:rPr>
              <a:t>Use qualitative and quantitative research methods.</a:t>
            </a:r>
          </a:p>
          <a:p>
            <a:pPr marL="742950" lvl="1" indent="-285750" algn="l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400">
              <a:solidFill>
                <a:srgbClr val="000000"/>
              </a:solidFill>
              <a:latin typeface="FSP DEMO - Proxima Nova" panose="0200050603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>
                <a:solidFill>
                  <a:srgbClr val="000000"/>
                </a:solidFill>
                <a:latin typeface="FSP DEMO - Proxima Nova" panose="02000506030000020004" pitchFamily="50" charset="0"/>
                <a:ea typeface="Aptos" panose="020B0004020202020204" pitchFamily="34" charset="0"/>
                <a:cs typeface="Aptos" panose="020B0004020202020204" pitchFamily="34" charset="0"/>
              </a:rPr>
              <a:t>Collect data from reliable sources.</a:t>
            </a:r>
          </a:p>
          <a:p>
            <a:pPr marL="742950" lvl="1" indent="-285750" algn="l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400">
              <a:solidFill>
                <a:srgbClr val="000000"/>
              </a:solidFill>
              <a:latin typeface="FSP DEMO - Proxima Nova" panose="0200050603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>
                <a:solidFill>
                  <a:srgbClr val="000000"/>
                </a:solidFill>
                <a:latin typeface="FSP DEMO - Proxima Nova" panose="02000506030000020004" pitchFamily="50" charset="0"/>
                <a:ea typeface="Aptos" panose="020B0004020202020204" pitchFamily="34" charset="0"/>
                <a:cs typeface="Aptos" panose="020B0004020202020204" pitchFamily="34" charset="0"/>
              </a:rPr>
              <a:t>Analyze data to understand the problem and potential solutions.</a:t>
            </a:r>
            <a:endParaRPr lang="en-US" sz="2400">
              <a:solidFill>
                <a:srgbClr val="000000"/>
              </a:solidFill>
              <a:latin typeface="FSP DEMO - Proxima Nova" panose="0200050603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>
              <a:solidFill>
                <a:srgbClr val="000000"/>
              </a:solidFill>
              <a:latin typeface="FSP DEMO - 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83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CE86DB-A69A-FA4A-BD65-4B8539E4C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799DD10-7B63-11E0-15FE-4C8D620FA907}"/>
              </a:ext>
            </a:extLst>
          </p:cNvPr>
          <p:cNvSpPr/>
          <p:nvPr/>
        </p:nvSpPr>
        <p:spPr>
          <a:xfrm>
            <a:off x="10947747" y="263048"/>
            <a:ext cx="914401" cy="1340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DBD96AC2-E6FC-1E91-4CBE-E1759217C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20" y="140655"/>
            <a:ext cx="2630052" cy="124489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EBE3A8-8FC5-746F-C962-4BB05BEE31BE}"/>
              </a:ext>
            </a:extLst>
          </p:cNvPr>
          <p:cNvSpPr txBox="1">
            <a:spLocks/>
          </p:cNvSpPr>
          <p:nvPr/>
        </p:nvSpPr>
        <p:spPr>
          <a:xfrm>
            <a:off x="838200" y="-771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Bitter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004890"/>
                </a:solidFill>
              </a:rPr>
              <a:t>Interview Guide: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378F8B8-67D8-6499-00F0-8788202AD1FB}"/>
              </a:ext>
            </a:extLst>
          </p:cNvPr>
          <p:cNvSpPr>
            <a:spLocks noGrp="1"/>
          </p:cNvSpPr>
          <p:nvPr/>
        </p:nvSpPr>
        <p:spPr>
          <a:xfrm>
            <a:off x="838200" y="1396021"/>
            <a:ext cx="4973619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latin typeface="FSP DEMO - Proxima Nova" panose="02000506030000020004" pitchFamily="50" charset="0"/>
              </a:rPr>
              <a:t>Intro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>
                <a:latin typeface="FSP DEMO - Proxima Nova" panose="02000506030000020004" pitchFamily="50" charset="0"/>
              </a:rPr>
              <a:t>Purpose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>
                <a:latin typeface="FSP DEMO - Proxima Nova" panose="02000506030000020004" pitchFamily="50" charset="0"/>
              </a:rPr>
              <a:t>Outline of the Interview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>
                <a:latin typeface="FSP DEMO - Proxima Nova" panose="02000506030000020004" pitchFamily="50" charset="0"/>
              </a:rPr>
              <a:t>Assurance of participant’s expertise in their own lived experiences</a:t>
            </a:r>
          </a:p>
          <a:p>
            <a:r>
              <a:rPr lang="en-US" sz="1200">
                <a:latin typeface="FSP DEMO - Proxima Nova" panose="02000506030000020004" pitchFamily="50" charset="0"/>
              </a:rPr>
              <a:t>Kick</a:t>
            </a:r>
            <a:r>
              <a:rPr lang="en-US" sz="1200"/>
              <a:t>-</a:t>
            </a:r>
            <a:r>
              <a:rPr lang="en-US" sz="1200">
                <a:latin typeface="FSP DEMO - Proxima Nova" panose="02000506030000020004" pitchFamily="50" charset="0"/>
              </a:rPr>
              <a:t>Off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>
                <a:latin typeface="FSP DEMO - Proxima Nova" panose="02000506030000020004" pitchFamily="50" charset="0"/>
              </a:rPr>
              <a:t>Get the participant started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>
                <a:latin typeface="FSP DEMO - Proxima Nova" panose="02000506030000020004" pitchFamily="50" charset="0"/>
              </a:rPr>
              <a:t>Introduction and transition to questions</a:t>
            </a:r>
          </a:p>
          <a:p>
            <a:r>
              <a:rPr lang="en-US" sz="1200">
                <a:latin typeface="FSP DEMO - Proxima Nova" panose="02000506030000020004" pitchFamily="50" charset="0"/>
              </a:rPr>
              <a:t>Build Rapport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>
                <a:latin typeface="FSP DEMO - Proxima Nova" panose="02000506030000020004" pitchFamily="50" charset="0"/>
              </a:rPr>
              <a:t>Encourage stories about daily lived experiences, routines, life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>
                <a:latin typeface="FSP DEMO - Proxima Nova" panose="02000506030000020004" pitchFamily="50" charset="0"/>
              </a:rPr>
              <a:t>Find out what’s important to participant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CFA3462-B808-E0CF-4C2F-7417822668DF}"/>
              </a:ext>
            </a:extLst>
          </p:cNvPr>
          <p:cNvSpPr>
            <a:spLocks noGrp="1"/>
          </p:cNvSpPr>
          <p:nvPr/>
        </p:nvSpPr>
        <p:spPr>
          <a:xfrm>
            <a:off x="6096000" y="1396021"/>
            <a:ext cx="5065156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accent1">
                    <a:lumMod val="75000"/>
                  </a:schemeClr>
                </a:solidFill>
                <a:latin typeface="FSP DEMO - Proxima Nova" panose="02000506030000020004" pitchFamily="50" charset="0"/>
              </a:rPr>
              <a:t>Grand Tour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>
                    <a:lumMod val="75000"/>
                  </a:schemeClr>
                </a:solidFill>
                <a:latin typeface="FSP DEMO - Proxima Nova" panose="02000506030000020004" pitchFamily="50" charset="0"/>
              </a:rPr>
              <a:t>Explore details about how the participant goes about doing things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>
                    <a:lumMod val="75000"/>
                  </a:schemeClr>
                </a:solidFill>
                <a:latin typeface="FSP DEMO - Proxima Nova" panose="02000506030000020004" pitchFamily="50" charset="0"/>
              </a:rPr>
              <a:t>Physical and mental – the what and how of the things they 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>
                    <a:lumMod val="75000"/>
                  </a:schemeClr>
                </a:solidFill>
                <a:latin typeface="FSP DEMO - Proxima Nova" panose="02000506030000020004" pitchFamily="50" charset="0"/>
              </a:rPr>
              <a:t>Activities, objects, environments observed</a:t>
            </a:r>
          </a:p>
          <a:p>
            <a:r>
              <a:rPr lang="en-US" sz="1200">
                <a:solidFill>
                  <a:schemeClr val="accent1">
                    <a:lumMod val="75000"/>
                  </a:schemeClr>
                </a:solidFill>
                <a:latin typeface="FSP DEMO - Proxima Nova" panose="02000506030000020004" pitchFamily="50" charset="0"/>
              </a:rPr>
              <a:t>Reflection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>
                    <a:lumMod val="75000"/>
                  </a:schemeClr>
                </a:solidFill>
                <a:latin typeface="FSP DEMO - Proxima Nova" panose="02000506030000020004" pitchFamily="50" charset="0"/>
              </a:rPr>
              <a:t>Ask why participant does things the way they do and how has that changed over time, if at 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>
                    <a:lumMod val="75000"/>
                  </a:schemeClr>
                </a:solidFill>
                <a:latin typeface="FSP DEMO - Proxima Nova" panose="02000506030000020004" pitchFamily="50" charset="0"/>
              </a:rPr>
              <a:t>Ask about the participant’s hopes, dreams, aspirations and what they’d like to see happen in the future as related to the topic</a:t>
            </a:r>
          </a:p>
          <a:p>
            <a:r>
              <a:rPr lang="en-US" sz="1200">
                <a:solidFill>
                  <a:schemeClr val="accent1">
                    <a:lumMod val="75000"/>
                  </a:schemeClr>
                </a:solidFill>
                <a:latin typeface="FSP DEMO - Proxima Nova" panose="02000506030000020004" pitchFamily="50" charset="0"/>
              </a:rPr>
              <a:t>Wrap 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>
                    <a:lumMod val="75000"/>
                  </a:schemeClr>
                </a:solidFill>
                <a:latin typeface="FSP DEMO - Proxima Nova" panose="02000506030000020004" pitchFamily="50" charset="0"/>
              </a:rPr>
              <a:t>Thank you and ask about any final thoughts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100">
              <a:latin typeface="FSP DEMO - 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32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1959F4-A0BE-2380-FE98-0AE20819F394}"/>
              </a:ext>
            </a:extLst>
          </p:cNvPr>
          <p:cNvSpPr/>
          <p:nvPr/>
        </p:nvSpPr>
        <p:spPr>
          <a:xfrm>
            <a:off x="10947747" y="263048"/>
            <a:ext cx="914401" cy="1340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EFA1CF85-64C9-98D4-6D82-1F236092E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20" y="140655"/>
            <a:ext cx="2630052" cy="12448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5FF060-D464-987E-614C-C1CFD4DE6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004890"/>
                </a:solidFill>
                <a:latin typeface="Bitter" panose="00000500000000000000" pitchFamily="50" charset="0"/>
              </a:rPr>
              <a:t>Sample Interview Set Up 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332ABC-26B2-5F21-616D-6D0FE48E67FD}"/>
              </a:ext>
            </a:extLst>
          </p:cNvPr>
          <p:cNvSpPr txBox="1"/>
          <p:nvPr/>
        </p:nvSpPr>
        <p:spPr>
          <a:xfrm>
            <a:off x="838201" y="1373021"/>
            <a:ext cx="1063564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400" b="1" i="0" u="none" strike="noStrike">
                <a:effectLst/>
                <a:latin typeface="FSP DEMO - Proxima Nova" panose="02000506030000020004" pitchFamily="50" charset="0"/>
              </a:rPr>
              <a:t>Creating an interview guide for research involves structuring questions to gather the most relevant data while ensuring the conversation flows naturally. Here</a:t>
            </a:r>
            <a:r>
              <a:rPr lang="en-US" sz="1400" b="1" i="0" u="none" strike="noStrike">
                <a:effectLst/>
              </a:rPr>
              <a:t>'</a:t>
            </a:r>
            <a:r>
              <a:rPr lang="en-US" sz="1400" b="1" i="0" u="none" strike="noStrike">
                <a:effectLst/>
                <a:latin typeface="FSP DEMO - Proxima Nova" panose="02000506030000020004" pitchFamily="50" charset="0"/>
              </a:rPr>
              <a:t>s a guide to help you design an effective interview guide:</a:t>
            </a:r>
            <a:r>
              <a:rPr lang="en-US" sz="14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algn="l" rtl="0" fontAlgn="base"/>
            <a:r>
              <a:rPr lang="en-US" sz="1400" b="1" i="0" u="none" strike="noStrike">
                <a:solidFill>
                  <a:srgbClr val="004890"/>
                </a:solidFill>
                <a:effectLst/>
                <a:latin typeface="FSP DEMO - Proxima Nova" panose="02000506030000020004" pitchFamily="50" charset="0"/>
              </a:rPr>
              <a:t>1. Introduction</a:t>
            </a:r>
            <a:r>
              <a:rPr lang="en-US" sz="1400" b="0" i="0">
                <a:solidFill>
                  <a:srgbClr val="004890"/>
                </a:solidFill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1" i="0" u="none" strike="noStrike">
                <a:effectLst/>
                <a:latin typeface="FSP DEMO - Proxima Nova" panose="02000506030000020004" pitchFamily="50" charset="0"/>
              </a:rPr>
              <a:t>Purpose Statement: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Briefly explain the research</a:t>
            </a:r>
            <a:r>
              <a:rPr lang="en-US" sz="1200" b="0" i="0" u="none" strike="noStrike">
                <a:effectLst/>
              </a:rPr>
              <a:t>'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s purpose and goals.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Example: </a:t>
            </a:r>
            <a:r>
              <a:rPr lang="en-US" sz="1200" b="0" i="0" u="none" strike="noStrike">
                <a:effectLst/>
              </a:rPr>
              <a:t>"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Thank you for taking the time to speak with me today. We're conducting research to understand </a:t>
            </a:r>
            <a:r>
              <a:rPr lang="en-US" sz="1200" b="0" i="0" u="none" strike="noStrike">
                <a:effectLst/>
              </a:rPr>
              <a:t>[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topic</a:t>
            </a:r>
            <a:r>
              <a:rPr lang="en-US" sz="1200" b="0" i="0" u="none" strike="noStrike">
                <a:effectLst/>
              </a:rPr>
              <a:t>]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 better. Your insights will help us </a:t>
            </a:r>
            <a:r>
              <a:rPr lang="en-US" sz="1200" b="0" i="0" u="none" strike="noStrike">
                <a:effectLst/>
              </a:rPr>
              <a:t>[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specific outcome</a:t>
            </a:r>
            <a:r>
              <a:rPr lang="en-US" sz="1200" b="0" i="0" u="none" strike="noStrike">
                <a:effectLst/>
              </a:rPr>
              <a:t>]."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b="1" i="0" u="none" strike="noStrike">
                <a:effectLst/>
                <a:latin typeface="FSP DEMO - Proxima Nova" panose="02000506030000020004" pitchFamily="50" charset="0"/>
              </a:rPr>
              <a:t>Confidentiality Assurance: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Explain how the data will be used and ensure the participant</a:t>
            </a:r>
            <a:r>
              <a:rPr lang="en-US" sz="1200" b="0" i="0" u="none" strike="noStrike">
                <a:effectLst/>
              </a:rPr>
              <a:t>'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s confidentiality.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Example: </a:t>
            </a:r>
            <a:r>
              <a:rPr lang="en-US" sz="1200" b="0" i="0" u="none" strike="noStrike">
                <a:effectLst/>
              </a:rPr>
              <a:t>"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Your responses will be kept confidential, and we</a:t>
            </a:r>
            <a:r>
              <a:rPr lang="en-US" sz="1200" b="0" i="0" u="none" strike="noStrike">
                <a:effectLst/>
              </a:rPr>
              <a:t>'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ll use the information solely for research purposes.</a:t>
            </a:r>
            <a:r>
              <a:rPr lang="en-US" sz="1200" b="0" i="0" u="none" strike="noStrike">
                <a:effectLst/>
              </a:rPr>
              <a:t>"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b="1" i="0" u="none" strike="noStrike">
                <a:effectLst/>
                <a:latin typeface="FSP DEMO - Proxima Nova" panose="02000506030000020004" pitchFamily="50" charset="0"/>
              </a:rPr>
              <a:t>Consent: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Ensure that the participant has provided consent to participate and record the interview if applicable.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Example: </a:t>
            </a:r>
            <a:r>
              <a:rPr lang="en-US" sz="1200" b="0" i="0" u="none" strike="noStrike">
                <a:effectLst/>
              </a:rPr>
              <a:t>"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Do we have your permission to record this interview for accuracy</a:t>
            </a:r>
            <a:r>
              <a:rPr lang="en-US" sz="1200" b="0" i="0" u="none" strike="noStrike">
                <a:effectLst/>
              </a:rPr>
              <a:t>?"</a:t>
            </a:r>
            <a:r>
              <a:rPr lang="en-US" sz="1200" b="0" i="0">
                <a:effectLst/>
              </a:rPr>
              <a:t>​</a:t>
            </a:r>
          </a:p>
          <a:p>
            <a:pPr algn="l" rtl="0" fontAlgn="base"/>
            <a:r>
              <a:rPr lang="en-US" sz="1400" b="1" i="0" u="none" strike="noStrike">
                <a:solidFill>
                  <a:srgbClr val="004890"/>
                </a:solidFill>
                <a:effectLst/>
                <a:latin typeface="FSP DEMO - Proxima Nova" panose="02000506030000020004" pitchFamily="50" charset="0"/>
              </a:rPr>
              <a:t>2. Warm</a:t>
            </a:r>
            <a:r>
              <a:rPr lang="en-US" sz="1400" b="1" i="0" u="none" strike="noStrike">
                <a:solidFill>
                  <a:srgbClr val="004890"/>
                </a:solidFill>
                <a:effectLst/>
              </a:rPr>
              <a:t>-</a:t>
            </a:r>
            <a:r>
              <a:rPr lang="en-US" sz="1400" b="1" i="0" u="none" strike="noStrike">
                <a:solidFill>
                  <a:srgbClr val="004890"/>
                </a:solidFill>
                <a:effectLst/>
                <a:latin typeface="FSP DEMO - Proxima Nova" panose="02000506030000020004" pitchFamily="50" charset="0"/>
              </a:rPr>
              <a:t>Up Questions</a:t>
            </a:r>
            <a:r>
              <a:rPr lang="en-US" sz="1400" b="0" i="0">
                <a:solidFill>
                  <a:srgbClr val="004890"/>
                </a:solidFill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1" i="0" u="none" strike="noStrike">
                <a:effectLst/>
                <a:latin typeface="FSP DEMO - Proxima Nova" panose="02000506030000020004" pitchFamily="50" charset="0"/>
              </a:rPr>
              <a:t>Icebreakers: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Begin with general questions to make the participant comfortable.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Example: </a:t>
            </a:r>
            <a:r>
              <a:rPr lang="en-US" sz="1200" b="0" i="0" u="none" strike="noStrike">
                <a:effectLst/>
              </a:rPr>
              <a:t>"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Can you tell me a little about your background and how you became involved with </a:t>
            </a:r>
            <a:r>
              <a:rPr lang="en-US" sz="1200" b="0" i="0" u="none" strike="noStrike">
                <a:effectLst/>
              </a:rPr>
              <a:t>[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topic</a:t>
            </a:r>
            <a:r>
              <a:rPr lang="en-US" sz="1200" b="0" i="0" u="none" strike="noStrike">
                <a:effectLst/>
              </a:rPr>
              <a:t>]?"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algn="l" rtl="0" fontAlgn="base"/>
            <a:r>
              <a:rPr lang="en-US" sz="1400" b="1" i="0" u="none" strike="noStrike">
                <a:solidFill>
                  <a:srgbClr val="004890"/>
                </a:solidFill>
                <a:effectLst/>
                <a:latin typeface="FSP DEMO - Proxima Nova" panose="02000506030000020004" pitchFamily="50" charset="0"/>
              </a:rPr>
              <a:t>3. Core Questions</a:t>
            </a:r>
            <a:r>
              <a:rPr lang="en-US" sz="1400" b="0" i="0">
                <a:solidFill>
                  <a:srgbClr val="004890"/>
                </a:solidFill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1" i="0" u="none" strike="noStrike">
                <a:effectLst/>
                <a:latin typeface="FSP DEMO - Proxima Nova" panose="02000506030000020004" pitchFamily="50" charset="0"/>
              </a:rPr>
              <a:t>Open</a:t>
            </a:r>
            <a:r>
              <a:rPr lang="en-US" sz="1200" b="1" i="0" u="none" strike="noStrike">
                <a:effectLst/>
              </a:rPr>
              <a:t>-</a:t>
            </a:r>
            <a:r>
              <a:rPr lang="en-US" sz="1200" b="1" i="0" u="none" strike="noStrike">
                <a:effectLst/>
                <a:latin typeface="FSP DEMO - Proxima Nova" panose="02000506030000020004" pitchFamily="50" charset="0"/>
              </a:rPr>
              <a:t>Ended Questions: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Design broad questions that allow the participant to elaborate.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Example: </a:t>
            </a:r>
            <a:r>
              <a:rPr lang="en-US" sz="1200" b="0" i="0" u="none" strike="noStrike">
                <a:effectLst/>
              </a:rPr>
              <a:t>"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What has been your experience with </a:t>
            </a:r>
            <a:r>
              <a:rPr lang="en-US" sz="1200" b="0" i="0" u="none" strike="noStrike">
                <a:effectLst/>
              </a:rPr>
              <a:t>[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specific aspect of the topic</a:t>
            </a:r>
            <a:r>
              <a:rPr lang="en-US" sz="1200" b="0" i="0" u="none" strike="noStrike">
                <a:effectLst/>
              </a:rPr>
              <a:t>]?"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b="1" i="0" u="none" strike="noStrike">
                <a:effectLst/>
                <a:latin typeface="FSP DEMO - Proxima Nova" panose="02000506030000020004" pitchFamily="50" charset="0"/>
              </a:rPr>
              <a:t>Probing Questions: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Follow</a:t>
            </a:r>
            <a:r>
              <a:rPr lang="en-US" sz="1200" b="0" i="0" u="none" strike="noStrike">
                <a:effectLst/>
              </a:rPr>
              <a:t>-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up on responses to get deeper insights.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Example: </a:t>
            </a:r>
            <a:r>
              <a:rPr lang="en-US" sz="1200" b="0" i="0" u="none" strike="noStrike">
                <a:effectLst/>
              </a:rPr>
              <a:t>"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Can you explain further why you feel that way?</a:t>
            </a:r>
            <a:r>
              <a:rPr lang="en-US" sz="1200" b="0" i="0" u="none" strike="noStrike">
                <a:effectLst/>
              </a:rPr>
              <a:t>"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 or </a:t>
            </a:r>
            <a:r>
              <a:rPr lang="en-US" sz="1200" b="0" i="0" u="none" strike="noStrike">
                <a:effectLst/>
              </a:rPr>
              <a:t>"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Could you provide an example?</a:t>
            </a:r>
            <a:r>
              <a:rPr lang="en-US" sz="1200" b="0" i="0" u="none" strike="noStrike">
                <a:effectLst/>
              </a:rPr>
              <a:t>"</a:t>
            </a:r>
            <a:r>
              <a:rPr lang="en-US" sz="1200" b="0" i="0">
                <a:effectLst/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b="1" i="0" u="none" strike="noStrike">
                <a:effectLst/>
                <a:latin typeface="FSP DEMO - Proxima Nova" panose="02000506030000020004" pitchFamily="50" charset="0"/>
              </a:rPr>
              <a:t>Specific Questions: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Ask more focused questions on key areas of interest.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Example: </a:t>
            </a:r>
            <a:r>
              <a:rPr lang="en-US" sz="1200" b="0" i="0" u="none" strike="noStrike">
                <a:effectLst/>
              </a:rPr>
              <a:t>"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How do you think </a:t>
            </a:r>
            <a:r>
              <a:rPr lang="en-US" sz="1200" b="0" i="0" u="none" strike="noStrike">
                <a:effectLst/>
              </a:rPr>
              <a:t>[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specific factor</a:t>
            </a:r>
            <a:r>
              <a:rPr lang="en-US" sz="1200" b="0" i="0" u="none" strike="noStrike">
                <a:effectLst/>
              </a:rPr>
              <a:t>]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 influences </a:t>
            </a:r>
            <a:r>
              <a:rPr lang="en-US" sz="1200" b="0" i="0" u="none" strike="noStrike">
                <a:effectLst/>
              </a:rPr>
              <a:t>[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specific outcome</a:t>
            </a:r>
            <a:r>
              <a:rPr lang="en-US" sz="1200" b="0" i="0" u="none" strike="noStrike">
                <a:effectLst/>
              </a:rPr>
              <a:t>]?"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9430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1959F4-A0BE-2380-FE98-0AE20819F394}"/>
              </a:ext>
            </a:extLst>
          </p:cNvPr>
          <p:cNvSpPr/>
          <p:nvPr/>
        </p:nvSpPr>
        <p:spPr>
          <a:xfrm>
            <a:off x="10947747" y="263048"/>
            <a:ext cx="914401" cy="1340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EFA1CF85-64C9-98D4-6D82-1F236092E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20" y="140655"/>
            <a:ext cx="2630052" cy="12448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5FF060-D464-987E-614C-C1CFD4DE6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8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004890"/>
                </a:solidFill>
                <a:latin typeface="Bitter" panose="00000500000000000000" pitchFamily="50" charset="0"/>
              </a:rPr>
              <a:t>Sample Interview Set Up Questions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AF4061-1837-B182-15E9-A25F3E3BD4DD}"/>
              </a:ext>
            </a:extLst>
          </p:cNvPr>
          <p:cNvSpPr txBox="1"/>
          <p:nvPr/>
        </p:nvSpPr>
        <p:spPr>
          <a:xfrm>
            <a:off x="838200" y="1239640"/>
            <a:ext cx="1027238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400" b="1" i="0" u="none" strike="noStrike">
                <a:solidFill>
                  <a:srgbClr val="004890"/>
                </a:solidFill>
                <a:effectLst/>
                <a:latin typeface="+mj-lt"/>
              </a:rPr>
              <a:t>4. </a:t>
            </a:r>
            <a:r>
              <a:rPr lang="en-US" sz="1400" b="1" i="0" u="none" strike="noStrike">
                <a:solidFill>
                  <a:srgbClr val="004890"/>
                </a:solidFill>
                <a:effectLst/>
                <a:latin typeface="FSP DEMO - Proxima Nova" panose="02000506030000020004" pitchFamily="50" charset="0"/>
              </a:rPr>
              <a:t>Hypothetical or Scenario</a:t>
            </a:r>
            <a:r>
              <a:rPr lang="en-US" sz="1400" b="1" i="0" u="none" strike="noStrike">
                <a:solidFill>
                  <a:srgbClr val="004890"/>
                </a:solidFill>
                <a:effectLst/>
              </a:rPr>
              <a:t>-</a:t>
            </a:r>
            <a:r>
              <a:rPr lang="en-US" sz="1400" b="1" i="0" u="none" strike="noStrike">
                <a:solidFill>
                  <a:srgbClr val="004890"/>
                </a:solidFill>
                <a:effectLst/>
                <a:latin typeface="FSP DEMO - Proxima Nova" panose="02000506030000020004" pitchFamily="50" charset="0"/>
              </a:rPr>
              <a:t>Based Questions</a:t>
            </a:r>
            <a:r>
              <a:rPr lang="en-US" sz="1400" b="0" i="0">
                <a:solidFill>
                  <a:srgbClr val="004890"/>
                </a:solidFill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sz="1200" b="1" i="0" u="none" strike="noStrike">
                <a:effectLst/>
                <a:latin typeface="FSP DEMO - Proxima Nova" panose="02000506030000020004" pitchFamily="50" charset="0"/>
              </a:rPr>
              <a:t>Explore Potential Situations: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Ask the participant to respond to a hypothetical scenario related to the research.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Example: </a:t>
            </a:r>
            <a:r>
              <a:rPr lang="en-US" sz="1200" b="0" i="0" u="none" strike="noStrike">
                <a:effectLst/>
              </a:rPr>
              <a:t>"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If you were in charge of </a:t>
            </a:r>
            <a:r>
              <a:rPr lang="en-US" sz="1200" b="0" i="0" u="none" strike="noStrike">
                <a:effectLst/>
              </a:rPr>
              <a:t>[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related task or policy</a:t>
            </a:r>
            <a:r>
              <a:rPr lang="en-US" sz="1200" b="0" i="0" u="none" strike="noStrike">
                <a:effectLst/>
              </a:rPr>
              <a:t>]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, how would you approach it?</a:t>
            </a:r>
            <a:r>
              <a:rPr lang="en-US" sz="1200" b="0" i="0" u="none" strike="noStrike">
                <a:effectLst/>
              </a:rPr>
              <a:t>"</a:t>
            </a:r>
            <a:r>
              <a:rPr lang="en-US" sz="1200" b="0" i="0">
                <a:effectLst/>
              </a:rPr>
              <a:t>​</a:t>
            </a:r>
          </a:p>
          <a:p>
            <a:pPr algn="l" rtl="0" fontAlgn="base"/>
            <a:r>
              <a:rPr lang="en-US" sz="1400" b="1" i="0" u="none" strike="noStrike">
                <a:solidFill>
                  <a:srgbClr val="004890"/>
                </a:solidFill>
                <a:effectLst/>
                <a:latin typeface="FSP DEMO - Proxima Nova" panose="02000506030000020004" pitchFamily="50" charset="0"/>
              </a:rPr>
              <a:t>5. Reflective and Comparative Questions</a:t>
            </a:r>
            <a:r>
              <a:rPr lang="en-US" sz="1400" b="0" i="0">
                <a:solidFill>
                  <a:srgbClr val="004890"/>
                </a:solidFill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sz="1200" b="1" i="0" u="none" strike="noStrike">
                <a:effectLst/>
                <a:latin typeface="FSP DEMO - Proxima Nova" panose="02000506030000020004" pitchFamily="50" charset="0"/>
              </a:rPr>
              <a:t>Encourage Reflection: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Ask participants to compare experiences or reflect on changes.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Example: </a:t>
            </a:r>
            <a:r>
              <a:rPr lang="en-US" sz="1200" b="0" i="0" u="none" strike="noStrike">
                <a:effectLst/>
              </a:rPr>
              <a:t>"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How has your perspective on </a:t>
            </a:r>
            <a:r>
              <a:rPr lang="en-US" sz="1200" b="0" i="0" u="none" strike="noStrike">
                <a:effectLst/>
              </a:rPr>
              <a:t>[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topic</a:t>
            </a:r>
            <a:r>
              <a:rPr lang="en-US" sz="1200" b="0" i="0" u="none" strike="noStrike">
                <a:effectLst/>
              </a:rPr>
              <a:t>]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 changed over time?</a:t>
            </a:r>
            <a:r>
              <a:rPr lang="en-US" sz="1200" b="0" i="0" u="none" strike="noStrike">
                <a:effectLst/>
              </a:rPr>
              <a:t>"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 or </a:t>
            </a:r>
            <a:r>
              <a:rPr lang="en-US" sz="1200" b="0" i="0" u="none" strike="noStrike">
                <a:effectLst/>
              </a:rPr>
              <a:t>"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How does this compare with your experience in </a:t>
            </a:r>
            <a:r>
              <a:rPr lang="en-US" sz="1200" b="0" i="0" u="none" strike="noStrike">
                <a:effectLst/>
              </a:rPr>
              <a:t>[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related context</a:t>
            </a:r>
            <a:r>
              <a:rPr lang="en-US" sz="1200" b="0" i="0" u="none" strike="noStrike">
                <a:effectLst/>
              </a:rPr>
              <a:t>]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?</a:t>
            </a:r>
            <a:r>
              <a:rPr lang="en-US" sz="1200" b="0" i="0" u="none" strike="noStrike">
                <a:effectLst/>
              </a:rPr>
              <a:t>"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algn="l" rtl="0" fontAlgn="base"/>
            <a:r>
              <a:rPr lang="en-US" sz="1400" b="1" i="0" u="none" strike="noStrike">
                <a:solidFill>
                  <a:srgbClr val="004890"/>
                </a:solidFill>
                <a:effectLst/>
                <a:latin typeface="FSP DEMO - Proxima Nova" panose="02000506030000020004" pitchFamily="50" charset="0"/>
              </a:rPr>
              <a:t>6. Closing Questions</a:t>
            </a:r>
            <a:r>
              <a:rPr lang="en-US" sz="1400" b="0" i="0">
                <a:solidFill>
                  <a:srgbClr val="004890"/>
                </a:solidFill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sz="1200" b="1" i="0" u="none" strike="noStrike">
                <a:effectLst/>
                <a:latin typeface="FSP DEMO - Proxima Nova" panose="02000506030000020004" pitchFamily="50" charset="0"/>
              </a:rPr>
              <a:t>Final Thoughts: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Provide the opportunity for any additional comments.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Example: </a:t>
            </a:r>
            <a:r>
              <a:rPr lang="en-US" sz="1200" b="0" i="0" u="none" strike="noStrike">
                <a:effectLst/>
              </a:rPr>
              <a:t>"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Is there anything we haven’t discussed that you think is important to mention?</a:t>
            </a:r>
            <a:r>
              <a:rPr lang="en-US" sz="1200" b="0" i="0" u="none" strike="noStrike">
                <a:effectLst/>
              </a:rPr>
              <a:t>"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b="1" i="0" u="none" strike="noStrike">
                <a:effectLst/>
                <a:latin typeface="FSP DEMO - Proxima Nova" panose="02000506030000020004" pitchFamily="50" charset="0"/>
              </a:rPr>
              <a:t>Summarize: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Recap key points and confirm understanding.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Example: </a:t>
            </a:r>
            <a:r>
              <a:rPr lang="en-US" sz="1200" b="0" i="0" u="none" strike="noStrike">
                <a:effectLst/>
              </a:rPr>
              <a:t>"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Just to summarize, you</a:t>
            </a:r>
            <a:r>
              <a:rPr lang="en-US" sz="1200" b="0" i="0" u="none" strike="noStrike">
                <a:effectLst/>
              </a:rPr>
              <a:t>'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ve mentioned </a:t>
            </a:r>
            <a:r>
              <a:rPr lang="en-US" sz="1200" b="0" i="0" u="none" strike="noStrike">
                <a:effectLst/>
              </a:rPr>
              <a:t>[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key points</a:t>
            </a:r>
            <a:r>
              <a:rPr lang="en-US" sz="1200" b="0" i="0" u="none" strike="noStrike">
                <a:effectLst/>
              </a:rPr>
              <a:t>]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, is that correct?</a:t>
            </a:r>
            <a:r>
              <a:rPr lang="en-US" sz="1200" b="0" i="0" u="none" strike="noStrike">
                <a:effectLst/>
              </a:rPr>
              <a:t>"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sz="1200" b="1" i="0" u="none" strike="noStrike">
                <a:effectLst/>
                <a:latin typeface="FSP DEMO - Proxima Nova" panose="02000506030000020004" pitchFamily="50" charset="0"/>
              </a:rPr>
              <a:t>Next Steps: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Explain what happens next in the research process.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Example: </a:t>
            </a:r>
            <a:r>
              <a:rPr lang="en-US" sz="1200" b="0" i="0" u="none" strike="noStrike">
                <a:effectLst/>
              </a:rPr>
              <a:t>"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We</a:t>
            </a:r>
            <a:r>
              <a:rPr lang="en-US" sz="1200" b="0" i="0" u="none" strike="noStrike">
                <a:effectLst/>
              </a:rPr>
              <a:t>'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ll analyze the data over the next few weeks. If you’re interested, we can share our findings with you once the research is complete.</a:t>
            </a:r>
            <a:r>
              <a:rPr lang="en-US" sz="1200" b="0" i="0" u="none" strike="noStrike">
                <a:effectLst/>
              </a:rPr>
              <a:t>"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algn="l" rtl="0" fontAlgn="base"/>
            <a:r>
              <a:rPr lang="en-US" sz="1400" b="1" i="0" u="none" strike="noStrike">
                <a:solidFill>
                  <a:srgbClr val="004890"/>
                </a:solidFill>
                <a:effectLst/>
                <a:latin typeface="FSP DEMO - Proxima Nova" panose="02000506030000020004" pitchFamily="50" charset="0"/>
              </a:rPr>
              <a:t>7. Post</a:t>
            </a:r>
            <a:r>
              <a:rPr lang="en-US" sz="1400" b="1" i="0" u="none" strike="noStrike">
                <a:solidFill>
                  <a:srgbClr val="004890"/>
                </a:solidFill>
                <a:effectLst/>
              </a:rPr>
              <a:t>-</a:t>
            </a:r>
            <a:r>
              <a:rPr lang="en-US" sz="1400" b="1" i="0" u="none" strike="noStrike">
                <a:solidFill>
                  <a:srgbClr val="004890"/>
                </a:solidFill>
                <a:effectLst/>
                <a:latin typeface="FSP DEMO - Proxima Nova" panose="02000506030000020004" pitchFamily="50" charset="0"/>
              </a:rPr>
              <a:t>Interview Notes</a:t>
            </a:r>
            <a:r>
              <a:rPr lang="en-US" sz="1400" b="0" i="0">
                <a:solidFill>
                  <a:srgbClr val="004890"/>
                </a:solidFill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sz="1200" b="1" i="0" u="none" strike="noStrike">
                <a:effectLst/>
                <a:latin typeface="FSP DEMO - Proxima Nova" panose="02000506030000020004" pitchFamily="50" charset="0"/>
              </a:rPr>
              <a:t>Immediate Documentation: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Note any non</a:t>
            </a:r>
            <a:r>
              <a:rPr lang="en-US" sz="1200" b="0" i="0" u="none" strike="noStrike">
                <a:effectLst/>
              </a:rPr>
              <a:t>-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verbal cues, the interview environment, and any initial thoughts or observations.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sz="1200" b="1" i="0" u="none" strike="noStrike">
                <a:effectLst/>
                <a:latin typeface="FSP DEMO - Proxima Nova" panose="02000506030000020004" pitchFamily="50" charset="0"/>
              </a:rPr>
              <a:t>Tips for an Effective Interview Guide: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sz="1200" b="1" i="0" u="none" strike="noStrike">
                <a:effectLst/>
                <a:latin typeface="FSP DEMO - Proxima Nova" panose="02000506030000020004" pitchFamily="50" charset="0"/>
              </a:rPr>
              <a:t>Be Flexible: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 Allow room to explore unexpected areas that arise during the interview.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sz="1200" b="1" i="0" u="none" strike="noStrike">
                <a:effectLst/>
                <a:latin typeface="FSP DEMO - Proxima Nova" panose="02000506030000020004" pitchFamily="50" charset="0"/>
              </a:rPr>
              <a:t>Pilot Test: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 Test the guide with a colleague or in a practice interview to refine questions.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sz="1200" b="1" i="0" u="none" strike="noStrike">
                <a:effectLst/>
                <a:latin typeface="FSP DEMO - Proxima Nova" panose="02000506030000020004" pitchFamily="50" charset="0"/>
              </a:rPr>
              <a:t>Balance Structure and Flexibility:</a:t>
            </a: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 Ensure you cover all key topics while being open to following the participant’s lead.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>
                <a:effectLst/>
                <a:latin typeface="FSP DEMO - Proxima Nova" panose="02000506030000020004" pitchFamily="50" charset="0"/>
              </a:rPr>
              <a:t>This guide can be adapted based on the specific context and goals of your research.</a:t>
            </a:r>
            <a:r>
              <a:rPr lang="en-US" sz="1200" b="0" i="0">
                <a:effectLst/>
                <a:latin typeface="FSP DEMO - Proxima Nova" panose="02000506030000020004" pitchFamily="50" charset="0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35021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369936-CD76-0B41-1649-1200BED161F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EBE460-409F-D955-0FAA-000D1930881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4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40"/>
            <a:stretch/>
          </p:blipFill>
          <p:spPr>
            <a:xfrm>
              <a:off x="3048000" y="0"/>
              <a:ext cx="9144000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A51147C-60C6-7E15-289F-520C9C845E9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05200" y="4518945"/>
              <a:ext cx="1517904" cy="891779"/>
            </a:xfrm>
            <a:prstGeom prst="rect">
              <a:avLst/>
            </a:prstGeom>
            <a:solidFill>
              <a:srgbClr val="00489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083DA21-F4BB-0B74-8B8C-E71499CB52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05200" y="5893259"/>
              <a:ext cx="1688592" cy="894453"/>
            </a:xfrm>
            <a:prstGeom prst="rect">
              <a:avLst/>
            </a:prstGeom>
            <a:solidFill>
              <a:srgbClr val="00489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3BAAC5-D7F7-4872-D4D5-94D151EAD9E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19855" y="5395463"/>
              <a:ext cx="1855529" cy="493776"/>
            </a:xfrm>
            <a:prstGeom prst="rect">
              <a:avLst/>
            </a:prstGeom>
            <a:solidFill>
              <a:srgbClr val="00BF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03F7472-4F6F-1C71-5E29-0BADA34B81FC}"/>
              </a:ext>
            </a:extLst>
          </p:cNvPr>
          <p:cNvSpPr txBox="1">
            <a:spLocks/>
          </p:cNvSpPr>
          <p:nvPr/>
        </p:nvSpPr>
        <p:spPr>
          <a:xfrm>
            <a:off x="1153214" y="3101139"/>
            <a:ext cx="538723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Bitter" pitchFamily="2" charset="77"/>
                <a:ea typeface="+mj-ea"/>
                <a:cs typeface="+mj-cs"/>
              </a:defRPr>
            </a:lvl1pPr>
          </a:lstStyle>
          <a:p>
            <a:r>
              <a:rPr lang="en-US" sz="960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14" name="Flowchart: Data 13">
            <a:extLst>
              <a:ext uri="{FF2B5EF4-FFF2-40B4-BE49-F238E27FC236}">
                <a16:creationId xmlns:a16="http://schemas.microsoft.com/office/drawing/2014/main" id="{C3A8C47E-AA6B-B9B9-CBA6-655634628413}"/>
              </a:ext>
            </a:extLst>
          </p:cNvPr>
          <p:cNvSpPr/>
          <p:nvPr/>
        </p:nvSpPr>
        <p:spPr>
          <a:xfrm flipH="1">
            <a:off x="-967566" y="4684735"/>
            <a:ext cx="4594837" cy="1984982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688417B8-6B3F-EAAA-9D73-465236EF8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74" y="5095594"/>
            <a:ext cx="2630052" cy="124489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26117196-2889-0DBB-EE7E-BF07A08959DE}"/>
              </a:ext>
            </a:extLst>
          </p:cNvPr>
          <p:cNvSpPr txBox="1">
            <a:spLocks/>
          </p:cNvSpPr>
          <p:nvPr/>
        </p:nvSpPr>
        <p:spPr>
          <a:xfrm>
            <a:off x="8064450" y="2141171"/>
            <a:ext cx="5207101" cy="29825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Bitter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chemeClr val="bg1"/>
                </a:solidFill>
              </a:rPr>
              <a:t>Next Workshop:</a:t>
            </a:r>
          </a:p>
          <a:p>
            <a:pPr algn="l"/>
            <a:r>
              <a:rPr lang="en-US" sz="3600">
                <a:solidFill>
                  <a:schemeClr val="bg1"/>
                </a:solidFill>
              </a:rPr>
              <a:t>Ideation and Storyboarding</a:t>
            </a:r>
          </a:p>
          <a:p>
            <a:pPr algn="l"/>
            <a:r>
              <a:rPr lang="en-US" sz="360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US" sz="3600">
                <a:solidFill>
                  <a:schemeClr val="bg1"/>
                </a:solidFill>
                <a:latin typeface="Bitter"/>
              </a:rPr>
              <a:t>Jan. 21</a:t>
            </a:r>
            <a:endParaRPr lang="en-US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0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CE86DB-A69A-FA4A-BD65-4B8539E4C7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96"/>
            <a:ext cx="12192000" cy="6858000"/>
          </a:xfrm>
          <a:prstGeom prst="rect">
            <a:avLst/>
          </a:prstGeom>
        </p:spPr>
      </p:pic>
      <p:pic>
        <p:nvPicPr>
          <p:cNvPr id="10" name="Picture 9" descr="A group of people in a room&#10;&#10;Description automatically generated">
            <a:extLst>
              <a:ext uri="{FF2B5EF4-FFF2-40B4-BE49-F238E27FC236}">
                <a16:creationId xmlns:a16="http://schemas.microsoft.com/office/drawing/2014/main" id="{8986189B-54E3-4A6F-4232-27776A97E5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125"/>
          <a:stretch/>
        </p:blipFill>
        <p:spPr>
          <a:xfrm>
            <a:off x="7103289" y="1706377"/>
            <a:ext cx="5091112" cy="350131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1F12EF1-FD6E-94EE-803D-85056B397221}"/>
              </a:ext>
            </a:extLst>
          </p:cNvPr>
          <p:cNvSpPr txBox="1">
            <a:spLocks/>
          </p:cNvSpPr>
          <p:nvPr/>
        </p:nvSpPr>
        <p:spPr>
          <a:xfrm>
            <a:off x="838200" y="203740"/>
            <a:ext cx="839623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Bitter" pitchFamily="2" charset="77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1A4A8C"/>
                </a:solidFill>
              </a:rPr>
              <a:t>Learning Objectives: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CB7C0764-8349-332A-4133-35B4CA60873E}"/>
              </a:ext>
            </a:extLst>
          </p:cNvPr>
          <p:cNvSpPr txBox="1">
            <a:spLocks/>
          </p:cNvSpPr>
          <p:nvPr/>
        </p:nvSpPr>
        <p:spPr>
          <a:xfrm>
            <a:off x="911051" y="1690688"/>
            <a:ext cx="5728580" cy="3736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FSP DEMO - Proxima Nova" panose="02000506030000020004" pitchFamily="50" charset="0"/>
              </a:rPr>
              <a:t>Understand how design can effectively address public health challenges.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FSP DEMO - Proxima Nova" panose="02000506030000020004" pitchFamily="50" charset="0"/>
              </a:rPr>
              <a:t>Recognize the main stages in the design process for public health solutions for problem identification and research.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FSP DEMO - Proxima Nova" panose="02000506030000020004" pitchFamily="50" charset="0"/>
              </a:rPr>
              <a:t>Learn to apply design thinking principles to create innovative public health interventions.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FSP DEMO - Proxima Nova" panose="02000506030000020004" pitchFamily="50" charset="0"/>
              </a:rPr>
              <a:t>Grasp the importance of engaging stakeholders to ensure relevant and effective solutions.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FSP DEMO - Proxima Nova" panose="02000506030000020004" pitchFamily="50" charset="0"/>
              </a:rPr>
              <a:t>Develop strategies to overcome common challenges in public health design.</a:t>
            </a:r>
            <a:endParaRPr lang="en-US" sz="1600">
              <a:latin typeface="FSP DEMO - Proxima Nova" panose="02000506030000020004" pitchFamily="50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7E78A0-9113-7938-70C0-0AA909671444}"/>
              </a:ext>
            </a:extLst>
          </p:cNvPr>
          <p:cNvSpPr/>
          <p:nvPr/>
        </p:nvSpPr>
        <p:spPr>
          <a:xfrm>
            <a:off x="11043138" y="365125"/>
            <a:ext cx="853587" cy="1150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70CF50E1-A252-26B0-D731-33AC49ADF44D}"/>
              </a:ext>
            </a:extLst>
          </p:cNvPr>
          <p:cNvSpPr/>
          <p:nvPr/>
        </p:nvSpPr>
        <p:spPr>
          <a:xfrm rot="16200000">
            <a:off x="9098214" y="2668223"/>
            <a:ext cx="1101263" cy="5091111"/>
          </a:xfrm>
          <a:prstGeom prst="triangle">
            <a:avLst/>
          </a:prstGeom>
          <a:solidFill>
            <a:srgbClr val="30CC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0CCF5"/>
              </a:solidFill>
            </a:endParaRPr>
          </a:p>
        </p:txBody>
      </p:sp>
      <p:pic>
        <p:nvPicPr>
          <p:cNvPr id="18" name="Picture 17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1A4E0123-9F47-285E-2410-3C0195DE35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948" y="107546"/>
            <a:ext cx="2630052" cy="1244891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A57408F-A350-4383-E08E-D4FFD85D75AE}"/>
              </a:ext>
            </a:extLst>
          </p:cNvPr>
          <p:cNvSpPr txBox="1">
            <a:spLocks/>
          </p:cNvSpPr>
          <p:nvPr/>
        </p:nvSpPr>
        <p:spPr>
          <a:xfrm>
            <a:off x="7250870" y="4953224"/>
            <a:ext cx="5042219" cy="372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21569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Bitter" panose="00000500000000000000" pitchFamily="50" charset="0"/>
              </a:rPr>
              <a:t>. . . . . . . . . . . . . . . . . . . . . . . . . . . . . . . . .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F226371-7058-B3B1-9C9E-96DCF1EB5420}"/>
              </a:ext>
            </a:extLst>
          </p:cNvPr>
          <p:cNvSpPr txBox="1">
            <a:spLocks/>
          </p:cNvSpPr>
          <p:nvPr/>
        </p:nvSpPr>
        <p:spPr>
          <a:xfrm>
            <a:off x="7724151" y="4801728"/>
            <a:ext cx="5042219" cy="372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21569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Bitter" panose="00000500000000000000" pitchFamily="50" charset="0"/>
              </a:rPr>
              <a:t>. . . . . . . . . . . . . . . . . . . . . . . . . . . . . 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71C0656-C12F-148A-64D2-1E5117B63BA2}"/>
              </a:ext>
            </a:extLst>
          </p:cNvPr>
          <p:cNvSpPr txBox="1">
            <a:spLocks/>
          </p:cNvSpPr>
          <p:nvPr/>
        </p:nvSpPr>
        <p:spPr>
          <a:xfrm>
            <a:off x="8343280" y="4652451"/>
            <a:ext cx="4186450" cy="372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21569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Bitter" panose="00000500000000000000" pitchFamily="50" charset="0"/>
              </a:rPr>
              <a:t>. . . . . . . . . . . . . . . . . . . . . . . . . 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5AC543D-3017-D992-6FD8-3200C9602489}"/>
              </a:ext>
            </a:extLst>
          </p:cNvPr>
          <p:cNvSpPr txBox="1">
            <a:spLocks/>
          </p:cNvSpPr>
          <p:nvPr/>
        </p:nvSpPr>
        <p:spPr>
          <a:xfrm>
            <a:off x="8846000" y="4505273"/>
            <a:ext cx="5042219" cy="372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21569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Bitter" panose="00000500000000000000" pitchFamily="50" charset="0"/>
              </a:rPr>
              <a:t>. . . . . . . . . . . . . . . . . . . . . .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CED2FF4-F1E5-EB0E-6708-0D5DA6ACF6A0}"/>
              </a:ext>
            </a:extLst>
          </p:cNvPr>
          <p:cNvSpPr txBox="1">
            <a:spLocks/>
          </p:cNvSpPr>
          <p:nvPr/>
        </p:nvSpPr>
        <p:spPr>
          <a:xfrm>
            <a:off x="9319281" y="4353777"/>
            <a:ext cx="5042219" cy="372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21569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Bitter" panose="00000500000000000000" pitchFamily="50" charset="0"/>
              </a:rPr>
              <a:t>. . . . . . . . . . . . . . . . . . . 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EE4B52B-851D-042F-DADE-6CFAA0E66625}"/>
              </a:ext>
            </a:extLst>
          </p:cNvPr>
          <p:cNvSpPr txBox="1">
            <a:spLocks/>
          </p:cNvSpPr>
          <p:nvPr/>
        </p:nvSpPr>
        <p:spPr>
          <a:xfrm>
            <a:off x="9938410" y="4204500"/>
            <a:ext cx="4186450" cy="372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21569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Bitter" panose="00000500000000000000" pitchFamily="50" charset="0"/>
              </a:rPr>
              <a:t>. . . . . . . . . . . . . . . 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D3D9AE7-E9C8-A75F-8EDA-EBD49CCE803E}"/>
              </a:ext>
            </a:extLst>
          </p:cNvPr>
          <p:cNvSpPr txBox="1">
            <a:spLocks/>
          </p:cNvSpPr>
          <p:nvPr/>
        </p:nvSpPr>
        <p:spPr>
          <a:xfrm>
            <a:off x="10441472" y="4064993"/>
            <a:ext cx="5042219" cy="372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21569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Bitter" panose="00000500000000000000" pitchFamily="50" charset="0"/>
              </a:rPr>
              <a:t>. . . . . . . . . . . 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7031E3D-D72C-49A8-2345-F0409502D50F}"/>
              </a:ext>
            </a:extLst>
          </p:cNvPr>
          <p:cNvSpPr txBox="1">
            <a:spLocks/>
          </p:cNvSpPr>
          <p:nvPr/>
        </p:nvSpPr>
        <p:spPr>
          <a:xfrm>
            <a:off x="10914753" y="3913497"/>
            <a:ext cx="5042219" cy="372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21569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Bitter" panose="00000500000000000000" pitchFamily="50" charset="0"/>
              </a:rPr>
              <a:t>. . . . . . . . 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0D88E63-FB94-7E17-16C9-CFCB3EFC1E8F}"/>
              </a:ext>
            </a:extLst>
          </p:cNvPr>
          <p:cNvSpPr txBox="1">
            <a:spLocks/>
          </p:cNvSpPr>
          <p:nvPr/>
        </p:nvSpPr>
        <p:spPr>
          <a:xfrm>
            <a:off x="11533882" y="3764220"/>
            <a:ext cx="4186450" cy="372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21569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Bitter" panose="00000500000000000000" pitchFamily="50" charset="0"/>
              </a:rPr>
              <a:t>. . . . </a:t>
            </a:r>
          </a:p>
        </p:txBody>
      </p:sp>
    </p:spTree>
    <p:extLst>
      <p:ext uri="{BB962C8B-B14F-4D97-AF65-F5344CB8AC3E}">
        <p14:creationId xmlns:p14="http://schemas.microsoft.com/office/powerpoint/2010/main" val="227534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55000" b="-1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DE33CD9C-1A2A-DBAF-2130-ABAA1A0325E2}"/>
              </a:ext>
            </a:extLst>
          </p:cNvPr>
          <p:cNvSpPr txBox="1">
            <a:spLocks/>
          </p:cNvSpPr>
          <p:nvPr/>
        </p:nvSpPr>
        <p:spPr>
          <a:xfrm>
            <a:off x="-200961" y="225782"/>
            <a:ext cx="7886700" cy="1000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accent6"/>
                </a:solidFill>
                <a:latin typeface="Bitter" panose="00000500000000000000" pitchFamily="50" charset="0"/>
                <a:cs typeface="Arial" pitchFamily="34" charset="0"/>
              </a:rPr>
              <a:t>The Research Process</a:t>
            </a:r>
            <a:endParaRPr lang="en-IN" sz="4000" b="1">
              <a:solidFill>
                <a:schemeClr val="accent6"/>
              </a:solidFill>
              <a:latin typeface="Bitter" panose="00000500000000000000" pitchFamily="50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3E8789-25DE-8D6A-BAC0-AF063204D2BB}"/>
              </a:ext>
            </a:extLst>
          </p:cNvPr>
          <p:cNvSpPr txBox="1"/>
          <p:nvPr/>
        </p:nvSpPr>
        <p:spPr>
          <a:xfrm>
            <a:off x="978660" y="1102700"/>
            <a:ext cx="3496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(WHO; </a:t>
            </a:r>
            <a:r>
              <a:rPr lang="en-US" sz="1200" err="1"/>
              <a:t>Farrugia</a:t>
            </a:r>
            <a:r>
              <a:rPr lang="en-US" sz="1200"/>
              <a:t> et al., 2010,;Kothari CR, 2009)</a:t>
            </a:r>
            <a:endParaRPr lang="en-IN" sz="1200"/>
          </a:p>
        </p:txBody>
      </p:sp>
      <p:sp>
        <p:nvSpPr>
          <p:cNvPr id="10" name="Rounded Rectangle 27">
            <a:extLst>
              <a:ext uri="{FF2B5EF4-FFF2-40B4-BE49-F238E27FC236}">
                <a16:creationId xmlns:a16="http://schemas.microsoft.com/office/drawing/2014/main" id="{F644D25F-7DDC-B90E-565E-4DF6D83B3059}"/>
              </a:ext>
            </a:extLst>
          </p:cNvPr>
          <p:cNvSpPr/>
          <p:nvPr/>
        </p:nvSpPr>
        <p:spPr>
          <a:xfrm>
            <a:off x="4631521" y="1234439"/>
            <a:ext cx="2928958" cy="4115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Define research problem</a:t>
            </a:r>
            <a:endParaRPr lang="en-IN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29">
            <a:extLst>
              <a:ext uri="{FF2B5EF4-FFF2-40B4-BE49-F238E27FC236}">
                <a16:creationId xmlns:a16="http://schemas.microsoft.com/office/drawing/2014/main" id="{385C00D5-5EE5-F1B4-A9A0-1098CBB7BA22}"/>
              </a:ext>
            </a:extLst>
          </p:cNvPr>
          <p:cNvSpPr/>
          <p:nvPr/>
        </p:nvSpPr>
        <p:spPr>
          <a:xfrm>
            <a:off x="4631521" y="1923956"/>
            <a:ext cx="2928958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Literature review</a:t>
            </a:r>
            <a:endParaRPr lang="en-IN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30">
            <a:extLst>
              <a:ext uri="{FF2B5EF4-FFF2-40B4-BE49-F238E27FC236}">
                <a16:creationId xmlns:a16="http://schemas.microsoft.com/office/drawing/2014/main" id="{44A31BD2-2116-333D-C184-DF6E5C2A4BF1}"/>
              </a:ext>
            </a:extLst>
          </p:cNvPr>
          <p:cNvSpPr/>
          <p:nvPr/>
        </p:nvSpPr>
        <p:spPr>
          <a:xfrm>
            <a:off x="4631521" y="2630573"/>
            <a:ext cx="2928958" cy="50006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Research question formulation</a:t>
            </a:r>
            <a:endParaRPr lang="en-IN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31">
            <a:extLst>
              <a:ext uri="{FF2B5EF4-FFF2-40B4-BE49-F238E27FC236}">
                <a16:creationId xmlns:a16="http://schemas.microsoft.com/office/drawing/2014/main" id="{FBB77449-8B5B-37A2-FF4D-189BBBC06EB7}"/>
              </a:ext>
            </a:extLst>
          </p:cNvPr>
          <p:cNvSpPr/>
          <p:nvPr/>
        </p:nvSpPr>
        <p:spPr>
          <a:xfrm>
            <a:off x="4631521" y="3408628"/>
            <a:ext cx="2928958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Defining Research hypothesis</a:t>
            </a:r>
            <a:endParaRPr lang="en-IN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32">
            <a:extLst>
              <a:ext uri="{FF2B5EF4-FFF2-40B4-BE49-F238E27FC236}">
                <a16:creationId xmlns:a16="http://schemas.microsoft.com/office/drawing/2014/main" id="{C85FF212-08A5-C115-9F32-7D7A6EE45904}"/>
              </a:ext>
            </a:extLst>
          </p:cNvPr>
          <p:cNvSpPr/>
          <p:nvPr/>
        </p:nvSpPr>
        <p:spPr>
          <a:xfrm>
            <a:off x="4631521" y="4186683"/>
            <a:ext cx="2928958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Appropriate research design</a:t>
            </a:r>
            <a:endParaRPr lang="en-IN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33">
            <a:extLst>
              <a:ext uri="{FF2B5EF4-FFF2-40B4-BE49-F238E27FC236}">
                <a16:creationId xmlns:a16="http://schemas.microsoft.com/office/drawing/2014/main" id="{4B795F1F-5A1C-E043-6E5F-FFBF03D39BE6}"/>
              </a:ext>
            </a:extLst>
          </p:cNvPr>
          <p:cNvSpPr/>
          <p:nvPr/>
        </p:nvSpPr>
        <p:spPr>
          <a:xfrm>
            <a:off x="4631521" y="4964738"/>
            <a:ext cx="2928958" cy="4286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Collecting data</a:t>
            </a:r>
            <a:endParaRPr lang="en-IN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34">
            <a:extLst>
              <a:ext uri="{FF2B5EF4-FFF2-40B4-BE49-F238E27FC236}">
                <a16:creationId xmlns:a16="http://schemas.microsoft.com/office/drawing/2014/main" id="{8929B78C-A61A-0337-49E9-B6C3F6687F94}"/>
              </a:ext>
            </a:extLst>
          </p:cNvPr>
          <p:cNvSpPr/>
          <p:nvPr/>
        </p:nvSpPr>
        <p:spPr>
          <a:xfrm>
            <a:off x="4631521" y="5671355"/>
            <a:ext cx="2928958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Data analysis &amp; inference</a:t>
            </a:r>
            <a:endParaRPr lang="en-IN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35">
            <a:extLst>
              <a:ext uri="{FF2B5EF4-FFF2-40B4-BE49-F238E27FC236}">
                <a16:creationId xmlns:a16="http://schemas.microsoft.com/office/drawing/2014/main" id="{B73484EC-19C0-03DE-2C01-7C4B82556A79}"/>
              </a:ext>
            </a:extLst>
          </p:cNvPr>
          <p:cNvSpPr/>
          <p:nvPr/>
        </p:nvSpPr>
        <p:spPr>
          <a:xfrm>
            <a:off x="4631521" y="6449413"/>
            <a:ext cx="2928958" cy="4286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Dissemination</a:t>
            </a:r>
            <a:endParaRPr lang="en-IN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36">
            <a:extLst>
              <a:ext uri="{FF2B5EF4-FFF2-40B4-BE49-F238E27FC236}">
                <a16:creationId xmlns:a16="http://schemas.microsoft.com/office/drawing/2014/main" id="{FF0D9503-4E5E-A1EE-F677-C10B3C76C2E8}"/>
              </a:ext>
            </a:extLst>
          </p:cNvPr>
          <p:cNvSpPr/>
          <p:nvPr/>
        </p:nvSpPr>
        <p:spPr>
          <a:xfrm>
            <a:off x="5738810" y="1663067"/>
            <a:ext cx="714380" cy="4786346"/>
          </a:xfrm>
          <a:prstGeom prst="downArrow">
            <a:avLst/>
          </a:prstGeom>
          <a:noFill/>
          <a:ln>
            <a:noFill/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000000"/>
              </a:solidFill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B81AC589-D876-B872-3080-3F7D17AEDC21}"/>
              </a:ext>
            </a:extLst>
          </p:cNvPr>
          <p:cNvSpPr/>
          <p:nvPr/>
        </p:nvSpPr>
        <p:spPr>
          <a:xfrm rot="5400000">
            <a:off x="845508" y="-845508"/>
            <a:ext cx="826718" cy="2517735"/>
          </a:xfrm>
          <a:prstGeom prst="triangle">
            <a:avLst>
              <a:gd name="adj" fmla="val 1"/>
            </a:avLst>
          </a:prstGeom>
          <a:solidFill>
            <a:srgbClr val="9D9F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30971F2-6FFD-C85E-52DC-3BA86C30E4F2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65129" cy="1716066"/>
          </a:xfrm>
          <a:prstGeom prst="line">
            <a:avLst/>
          </a:prstGeom>
          <a:ln w="19050">
            <a:solidFill>
              <a:srgbClr val="004A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047D3891-4D99-E886-EDD5-DCBD65B68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948" y="107546"/>
            <a:ext cx="2630052" cy="1244891"/>
          </a:xfrm>
          <a:prstGeom prst="rect">
            <a:avLst/>
          </a:prstGeom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7284EA4-F744-EA71-D2B1-B798A21934D9}"/>
              </a:ext>
            </a:extLst>
          </p:cNvPr>
          <p:cNvSpPr/>
          <p:nvPr/>
        </p:nvSpPr>
        <p:spPr>
          <a:xfrm rot="16200000">
            <a:off x="10519773" y="5198299"/>
            <a:ext cx="826718" cy="2517735"/>
          </a:xfrm>
          <a:prstGeom prst="triangle">
            <a:avLst>
              <a:gd name="adj" fmla="val 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42FFE71E-F6A5-A8B5-C759-EB8439C5446A}"/>
              </a:ext>
            </a:extLst>
          </p:cNvPr>
          <p:cNvSpPr/>
          <p:nvPr/>
        </p:nvSpPr>
        <p:spPr>
          <a:xfrm flipH="1">
            <a:off x="7841825" y="1241200"/>
            <a:ext cx="684538" cy="1889440"/>
          </a:xfrm>
          <a:prstGeom prst="lef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C9EE4820-48F8-A8EA-C5F0-A286027B03F9}"/>
              </a:ext>
            </a:extLst>
          </p:cNvPr>
          <p:cNvSpPr txBox="1">
            <a:spLocks/>
          </p:cNvSpPr>
          <p:nvPr/>
        </p:nvSpPr>
        <p:spPr>
          <a:xfrm>
            <a:off x="8184094" y="1716066"/>
            <a:ext cx="3572506" cy="10001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0070C0"/>
                </a:solidFill>
                <a:latin typeface="Bitter" panose="00000500000000000000" pitchFamily="50" charset="0"/>
                <a:cs typeface="Arial" pitchFamily="34" charset="0"/>
              </a:rPr>
              <a:t>Workshop One</a:t>
            </a:r>
            <a:endParaRPr lang="en-IN" sz="4000" b="1">
              <a:solidFill>
                <a:srgbClr val="0070C0"/>
              </a:solidFill>
              <a:latin typeface="Bitter" panose="00000500000000000000" pitchFamily="50" charset="0"/>
              <a:cs typeface="Arial" pitchFamily="34" charset="0"/>
            </a:endParaRP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610E85FF-E04D-887E-9B01-E54CFC0564A1}"/>
              </a:ext>
            </a:extLst>
          </p:cNvPr>
          <p:cNvSpPr/>
          <p:nvPr/>
        </p:nvSpPr>
        <p:spPr>
          <a:xfrm>
            <a:off x="3731634" y="3429000"/>
            <a:ext cx="692485" cy="3429000"/>
          </a:xfrm>
          <a:prstGeom prst="leftBrace">
            <a:avLst/>
          </a:prstGeom>
          <a:ln>
            <a:solidFill>
              <a:srgbClr val="9D9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E9AC934C-B8F3-BBCA-6F4D-5462FFDB6E8D}"/>
              </a:ext>
            </a:extLst>
          </p:cNvPr>
          <p:cNvSpPr txBox="1">
            <a:spLocks/>
          </p:cNvSpPr>
          <p:nvPr/>
        </p:nvSpPr>
        <p:spPr>
          <a:xfrm>
            <a:off x="401670" y="4655683"/>
            <a:ext cx="3572506" cy="10001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tx2"/>
                </a:solidFill>
                <a:latin typeface="Bitter" panose="00000500000000000000" pitchFamily="50" charset="0"/>
                <a:cs typeface="Arial" pitchFamily="34" charset="0"/>
              </a:rPr>
              <a:t>Workshop Two</a:t>
            </a:r>
            <a:endParaRPr lang="en-IN" sz="4000" b="1">
              <a:solidFill>
                <a:schemeClr val="tx2"/>
              </a:solidFill>
              <a:latin typeface="Bitter" panose="00000500000000000000" pitchFamily="50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63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4774E1-9E3D-CF60-D841-514939F2700D}"/>
              </a:ext>
            </a:extLst>
          </p:cNvPr>
          <p:cNvSpPr/>
          <p:nvPr/>
        </p:nvSpPr>
        <p:spPr>
          <a:xfrm>
            <a:off x="975709" y="2022838"/>
            <a:ext cx="10515600" cy="1242935"/>
          </a:xfrm>
          <a:prstGeom prst="roundRect">
            <a:avLst>
              <a:gd name="adj" fmla="val 10000"/>
            </a:avLst>
          </a:prstGeom>
          <a:solidFill>
            <a:srgbClr val="156082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Rectangle 4" descr="Smiling Face with No Fill">
            <a:extLst>
              <a:ext uri="{FF2B5EF4-FFF2-40B4-BE49-F238E27FC236}">
                <a16:creationId xmlns:a16="http://schemas.microsoft.com/office/drawing/2014/main" id="{5C53E96E-2456-68CE-3227-8D5A676C381D}"/>
              </a:ext>
            </a:extLst>
          </p:cNvPr>
          <p:cNvSpPr/>
          <p:nvPr/>
        </p:nvSpPr>
        <p:spPr>
          <a:xfrm>
            <a:off x="1351697" y="2302498"/>
            <a:ext cx="683614" cy="683614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502001C-52C5-8232-8DFB-B83F0DBCB229}"/>
              </a:ext>
            </a:extLst>
          </p:cNvPr>
          <p:cNvGrpSpPr/>
          <p:nvPr/>
        </p:nvGrpSpPr>
        <p:grpSpPr>
          <a:xfrm>
            <a:off x="2411299" y="2022838"/>
            <a:ext cx="9080009" cy="1242935"/>
            <a:chOff x="1435590" y="531"/>
            <a:chExt cx="9080009" cy="124293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8B1A922-F54C-B8E9-EE39-75496AD7F9B6}"/>
                </a:ext>
              </a:extLst>
            </p:cNvPr>
            <p:cNvSpPr/>
            <p:nvPr/>
          </p:nvSpPr>
          <p:spPr>
            <a:xfrm>
              <a:off x="1435590" y="531"/>
              <a:ext cx="9080009" cy="12429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5B33DC-4602-2575-6FD9-C455E869EFFE}"/>
                </a:ext>
              </a:extLst>
            </p:cNvPr>
            <p:cNvSpPr txBox="1"/>
            <p:nvPr/>
          </p:nvSpPr>
          <p:spPr>
            <a:xfrm>
              <a:off x="1435590" y="531"/>
              <a:ext cx="9080009" cy="12429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31544" tIns="131544" rIns="131544" bIns="131544" numCol="1" spcCol="1270" anchor="ctr" anchorCtr="0">
              <a:noAutofit/>
            </a:bodyPr>
            <a:lstStyle/>
            <a:p>
              <a:pPr marL="0" marR="0" lvl="0" indent="0" algn="l" defTabSz="11112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FSP DEMO - Proxima Nova Medium" panose="02000506030000020004" pitchFamily="50" charset="0"/>
                </a:rPr>
                <a:t>Empathy Mapping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00802AA-0104-9499-4386-A51DFD498B60}"/>
              </a:ext>
            </a:extLst>
          </p:cNvPr>
          <p:cNvSpPr/>
          <p:nvPr/>
        </p:nvSpPr>
        <p:spPr>
          <a:xfrm>
            <a:off x="975709" y="3347940"/>
            <a:ext cx="10515600" cy="1242935"/>
          </a:xfrm>
          <a:prstGeom prst="roundRect">
            <a:avLst>
              <a:gd name="adj" fmla="val 10000"/>
            </a:avLst>
          </a:prstGeom>
          <a:solidFill>
            <a:srgbClr val="156082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9" descr="Head with Gears">
            <a:extLst>
              <a:ext uri="{FF2B5EF4-FFF2-40B4-BE49-F238E27FC236}">
                <a16:creationId xmlns:a16="http://schemas.microsoft.com/office/drawing/2014/main" id="{C4DB5FF6-6CE2-4CBF-2C46-E5358060FEC7}"/>
              </a:ext>
            </a:extLst>
          </p:cNvPr>
          <p:cNvSpPr/>
          <p:nvPr/>
        </p:nvSpPr>
        <p:spPr>
          <a:xfrm>
            <a:off x="1351697" y="3627600"/>
            <a:ext cx="683614" cy="683614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A7C196-4613-EE1F-583D-A38201C83B73}"/>
              </a:ext>
            </a:extLst>
          </p:cNvPr>
          <p:cNvGrpSpPr/>
          <p:nvPr/>
        </p:nvGrpSpPr>
        <p:grpSpPr>
          <a:xfrm>
            <a:off x="2411299" y="3347940"/>
            <a:ext cx="9080009" cy="1242935"/>
            <a:chOff x="1435590" y="1554201"/>
            <a:chExt cx="9080009" cy="124293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E9F21B1-A744-2D77-4CBA-DF53A7927832}"/>
                </a:ext>
              </a:extLst>
            </p:cNvPr>
            <p:cNvSpPr/>
            <p:nvPr/>
          </p:nvSpPr>
          <p:spPr>
            <a:xfrm>
              <a:off x="1435590" y="1554201"/>
              <a:ext cx="9080009" cy="12429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C92FAB-A9B9-2A98-6999-2D912F44A003}"/>
                </a:ext>
              </a:extLst>
            </p:cNvPr>
            <p:cNvSpPr txBox="1"/>
            <p:nvPr/>
          </p:nvSpPr>
          <p:spPr>
            <a:xfrm>
              <a:off x="1435590" y="1554201"/>
              <a:ext cx="9080009" cy="12429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31544" tIns="131544" rIns="131544" bIns="131544" numCol="1" spcCol="1270" anchor="ctr" anchorCtr="0">
              <a:noAutofit/>
            </a:bodyPr>
            <a:lstStyle/>
            <a:p>
              <a:pPr marL="0" marR="0" lvl="0" indent="0" algn="l" defTabSz="11112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FSP DEMO - Proxima Nova Medium" panose="02000506030000020004" pitchFamily="50" charset="0"/>
                </a:rPr>
                <a:t>Identifying and Framing the Problem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AB2D1BC-E6A1-02A2-9289-A0AE50EBAA19}"/>
              </a:ext>
            </a:extLst>
          </p:cNvPr>
          <p:cNvSpPr/>
          <p:nvPr/>
        </p:nvSpPr>
        <p:spPr>
          <a:xfrm>
            <a:off x="975710" y="4673042"/>
            <a:ext cx="10515600" cy="1242935"/>
          </a:xfrm>
          <a:prstGeom prst="roundRect">
            <a:avLst>
              <a:gd name="adj" fmla="val 10000"/>
            </a:avLst>
          </a:prstGeom>
          <a:solidFill>
            <a:srgbClr val="156082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 descr="Document">
            <a:extLst>
              <a:ext uri="{FF2B5EF4-FFF2-40B4-BE49-F238E27FC236}">
                <a16:creationId xmlns:a16="http://schemas.microsoft.com/office/drawing/2014/main" id="{585F71FD-28CD-32EA-C294-7CF8861C092F}"/>
              </a:ext>
            </a:extLst>
          </p:cNvPr>
          <p:cNvSpPr/>
          <p:nvPr/>
        </p:nvSpPr>
        <p:spPr>
          <a:xfrm>
            <a:off x="1351698" y="4952703"/>
            <a:ext cx="683614" cy="683614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3A5110-776F-0FE1-7AB3-E01F11F01568}"/>
              </a:ext>
            </a:extLst>
          </p:cNvPr>
          <p:cNvGrpSpPr/>
          <p:nvPr/>
        </p:nvGrpSpPr>
        <p:grpSpPr>
          <a:xfrm>
            <a:off x="2411300" y="4673042"/>
            <a:ext cx="9080009" cy="1242935"/>
            <a:chOff x="1435590" y="3107870"/>
            <a:chExt cx="9080009" cy="124293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F8D508E-4B1F-F21B-0F85-214B8A6FA2EC}"/>
                </a:ext>
              </a:extLst>
            </p:cNvPr>
            <p:cNvSpPr/>
            <p:nvPr/>
          </p:nvSpPr>
          <p:spPr>
            <a:xfrm>
              <a:off x="1435590" y="3107870"/>
              <a:ext cx="9080009" cy="12429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BC23EE-B48F-031C-95E8-5901E84DD264}"/>
                </a:ext>
              </a:extLst>
            </p:cNvPr>
            <p:cNvSpPr txBox="1"/>
            <p:nvPr/>
          </p:nvSpPr>
          <p:spPr>
            <a:xfrm>
              <a:off x="1435590" y="3107870"/>
              <a:ext cx="9080009" cy="12429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31544" tIns="131544" rIns="131544" bIns="131544" numCol="1" spcCol="1270" anchor="ctr" anchorCtr="0">
              <a:noAutofit/>
            </a:bodyPr>
            <a:lstStyle/>
            <a:p>
              <a:pPr marL="0" marR="0" lvl="0" indent="0" algn="l" defTabSz="11112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FSP DEMO - Proxima Nova Medium" panose="02000506030000020004" pitchFamily="50" charset="0"/>
                </a:rPr>
                <a:t>Defining a Problem Statement </a:t>
              </a: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3C69C66C-BA72-C55F-F4CF-85DDA44076D0}"/>
              </a:ext>
            </a:extLst>
          </p:cNvPr>
          <p:cNvSpPr txBox="1">
            <a:spLocks/>
          </p:cNvSpPr>
          <p:nvPr/>
        </p:nvSpPr>
        <p:spPr>
          <a:xfrm>
            <a:off x="975709" y="789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4A91"/>
                </a:solidFill>
                <a:latin typeface="Bitter" panose="00000500000000000000" pitchFamily="50" charset="0"/>
              </a:rPr>
              <a:t>Problem Identification &amp; Framing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1B4BC3-038E-7C0D-BE52-7A91DD54F05A}"/>
              </a:ext>
            </a:extLst>
          </p:cNvPr>
          <p:cNvSpPr/>
          <p:nvPr/>
        </p:nvSpPr>
        <p:spPr>
          <a:xfrm>
            <a:off x="10946981" y="242244"/>
            <a:ext cx="1232493" cy="1384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1" name="Picture 20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14B155B3-D9EF-8C7C-9BED-A34B2C0ED6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773" y="142526"/>
            <a:ext cx="2900416" cy="13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13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BF0A8-E7DF-05CC-3192-2979791A3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86" y="1300755"/>
            <a:ext cx="5251316" cy="1807305"/>
          </a:xfrm>
        </p:spPr>
        <p:txBody>
          <a:bodyPr>
            <a:normAutofit fontScale="90000"/>
          </a:bodyPr>
          <a:lstStyle/>
          <a:p>
            <a:r>
              <a:rPr lang="en-US" b="1" kern="0">
                <a:effectLst/>
                <a:latin typeface="Bitter" panose="00000500000000000000" pitchFamily="50" charset="0"/>
                <a:ea typeface="Aptos" panose="020B0004020202020204" pitchFamily="34" charset="0"/>
                <a:cs typeface="Aptos" panose="020B0004020202020204" pitchFamily="34" charset="0"/>
              </a:rPr>
              <a:t>Identifying Public Health Problems</a:t>
            </a:r>
            <a:endParaRPr lang="en-US">
              <a:latin typeface="Bitter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91F3A-7CD2-464D-08EA-687696540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72" y="3310202"/>
            <a:ext cx="720351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latin typeface="FSP DEMO - Proxima Nova Medium" panose="02000506030000020004" pitchFamily="50" charset="0"/>
                <a:ea typeface="Aptos" panose="020B0004020202020204" pitchFamily="34" charset="0"/>
                <a:cs typeface="Aptos" panose="020B0004020202020204" pitchFamily="34" charset="0"/>
              </a:rPr>
              <a:t>Look for gaps in current healthcare services.</a:t>
            </a:r>
            <a:endParaRPr lang="en-US">
              <a:cs typeface="Arial" panose="020B0604020202020204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endParaRPr lang="en-US" sz="2000">
              <a:effectLst/>
              <a:latin typeface="FSP DEMO - Proxima Nova Medium" panose="0200050603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latin typeface="FSP DEMO - Proxima Nova Medium" panose="02000506030000020004" pitchFamily="50" charset="0"/>
                <a:ea typeface="Aptos" panose="020B0004020202020204" pitchFamily="34" charset="0"/>
                <a:cs typeface="Aptos" panose="020B0004020202020204" pitchFamily="34" charset="0"/>
              </a:rPr>
              <a:t>Consider the needs of underserved populations.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endParaRPr lang="en-US" sz="2000">
              <a:effectLst/>
              <a:latin typeface="FSP DEMO - Proxima Nova Medium" panose="0200050603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latin typeface="FSP DEMO - Proxima Nova Medium" panose="02000506030000020004" pitchFamily="50" charset="0"/>
                <a:ea typeface="Aptos" panose="020B0004020202020204" pitchFamily="34" charset="0"/>
                <a:cs typeface="Aptos" panose="020B0004020202020204" pitchFamily="34" charset="0"/>
              </a:rPr>
              <a:t>Use data to identify and prioritize issues.</a:t>
            </a:r>
            <a:endParaRPr lang="en-US" sz="2000">
              <a:effectLst/>
              <a:latin typeface="FSP DEMO - Proxima Nova Medium" panose="0200050603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>
              <a:latin typeface="FSP DEMO - Proxima Nova Medium" panose="02000506030000020004" pitchFamily="50" charset="0"/>
            </a:endParaRPr>
          </a:p>
        </p:txBody>
      </p:sp>
      <p:pic>
        <p:nvPicPr>
          <p:cNvPr id="5" name="Picture 4" descr="An image of a stethoscope within a blue background">
            <a:extLst>
              <a:ext uri="{FF2B5EF4-FFF2-40B4-BE49-F238E27FC236}">
                <a16:creationId xmlns:a16="http://schemas.microsoft.com/office/drawing/2014/main" id="{FFF2B5F4-DFD1-6FC5-70AB-6A45EC1CDD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83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4" name="Picture 3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E5CCCF36-EACE-2C6D-FD47-1F5FC55AD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6" y="5521791"/>
            <a:ext cx="3448050" cy="163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44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0D844036-6E9B-5378-3063-5AA8CF56E407}"/>
              </a:ext>
            </a:extLst>
          </p:cNvPr>
          <p:cNvSpPr txBox="1">
            <a:spLocks/>
          </p:cNvSpPr>
          <p:nvPr/>
        </p:nvSpPr>
        <p:spPr>
          <a:xfrm>
            <a:off x="1116857" y="263046"/>
            <a:ext cx="10083545" cy="1000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b="1">
                <a:solidFill>
                  <a:srgbClr val="004890"/>
                </a:solidFill>
                <a:latin typeface="Bitter"/>
                <a:cs typeface="Arial"/>
              </a:rPr>
              <a:t>Examples of a Research Question </a:t>
            </a:r>
            <a:endParaRPr lang="en-IN" sz="4000" b="1">
              <a:solidFill>
                <a:srgbClr val="004890"/>
              </a:solidFill>
              <a:latin typeface="Bitter"/>
              <a:cs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D36E04F-D939-9AFA-F1E8-50E344573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714" y="1136634"/>
            <a:ext cx="6861468" cy="5721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1959F4-A0BE-2380-FE98-0AE20819F394}"/>
              </a:ext>
            </a:extLst>
          </p:cNvPr>
          <p:cNvSpPr/>
          <p:nvPr/>
        </p:nvSpPr>
        <p:spPr>
          <a:xfrm>
            <a:off x="10947747" y="263048"/>
            <a:ext cx="914401" cy="1340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EFA1CF85-64C9-98D4-6D82-1F236092EF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20" y="140655"/>
            <a:ext cx="2630052" cy="124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4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1959F4-A0BE-2380-FE98-0AE20819F394}"/>
              </a:ext>
            </a:extLst>
          </p:cNvPr>
          <p:cNvSpPr/>
          <p:nvPr/>
        </p:nvSpPr>
        <p:spPr>
          <a:xfrm>
            <a:off x="10947747" y="263048"/>
            <a:ext cx="914401" cy="1340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EFA1CF85-64C9-98D4-6D82-1F236092E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20" y="140655"/>
            <a:ext cx="2630052" cy="124489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C832E0F1-0BD2-5766-66AB-4B9F03C45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766" y="165752"/>
            <a:ext cx="8085953" cy="1000107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004A91"/>
                </a:solidFill>
                <a:latin typeface="Bitter" panose="00000500000000000000" pitchFamily="50" charset="0"/>
                <a:cs typeface="Arial" pitchFamily="34" charset="0"/>
              </a:rPr>
              <a:t>The FINER Criteria</a:t>
            </a:r>
            <a:r>
              <a:rPr lang="en-US" sz="1400" b="1">
                <a:solidFill>
                  <a:srgbClr val="004A91"/>
                </a:solidFill>
                <a:latin typeface="Bitter" panose="00000500000000000000" pitchFamily="50" charset="0"/>
                <a:cs typeface="Arial" pitchFamily="34" charset="0"/>
              </a:rPr>
              <a:t>	</a:t>
            </a:r>
            <a:br>
              <a:rPr lang="en-US" sz="1400" b="1">
                <a:solidFill>
                  <a:srgbClr val="004A91"/>
                </a:solidFill>
                <a:latin typeface="Bitter" panose="00000500000000000000" pitchFamily="50" charset="0"/>
                <a:cs typeface="Arial" pitchFamily="34" charset="0"/>
              </a:rPr>
            </a:br>
            <a:r>
              <a:rPr lang="en-US" sz="1400" b="1">
                <a:solidFill>
                  <a:srgbClr val="004A91"/>
                </a:solidFill>
                <a:latin typeface="Bitter" panose="00000500000000000000" pitchFamily="50" charset="0"/>
                <a:cs typeface="Arial" pitchFamily="34" charset="0"/>
              </a:rPr>
              <a:t>(</a:t>
            </a:r>
            <a:r>
              <a:rPr lang="en-US" sz="1400" b="1" err="1">
                <a:solidFill>
                  <a:srgbClr val="004A91"/>
                </a:solidFill>
                <a:latin typeface="Bitter" panose="00000500000000000000" pitchFamily="50" charset="0"/>
                <a:cs typeface="Arial" pitchFamily="34" charset="0"/>
              </a:rPr>
              <a:t>Hulley</a:t>
            </a:r>
            <a:r>
              <a:rPr lang="en-US" sz="1400" b="1">
                <a:solidFill>
                  <a:srgbClr val="004A91"/>
                </a:solidFill>
                <a:latin typeface="Bitter" panose="00000500000000000000" pitchFamily="50" charset="0"/>
                <a:cs typeface="Arial" pitchFamily="34" charset="0"/>
              </a:rPr>
              <a:t> &amp; Colleagues,2007)</a:t>
            </a:r>
            <a:endParaRPr lang="en-IN" b="1">
              <a:solidFill>
                <a:srgbClr val="004A91"/>
              </a:solidFill>
              <a:latin typeface="Bitter" panose="00000500000000000000" pitchFamily="50" charset="0"/>
              <a:cs typeface="Arial" pitchFamily="34" charset="0"/>
            </a:endParaRPr>
          </a:p>
        </p:txBody>
      </p:sp>
      <p:sp>
        <p:nvSpPr>
          <p:cNvPr id="9" name="Regular Pentagon 10">
            <a:extLst>
              <a:ext uri="{FF2B5EF4-FFF2-40B4-BE49-F238E27FC236}">
                <a16:creationId xmlns:a16="http://schemas.microsoft.com/office/drawing/2014/main" id="{C0B874E4-8DA4-35D6-7251-0E925C26AD90}"/>
              </a:ext>
            </a:extLst>
          </p:cNvPr>
          <p:cNvSpPr/>
          <p:nvPr/>
        </p:nvSpPr>
        <p:spPr>
          <a:xfrm>
            <a:off x="3904220" y="2221599"/>
            <a:ext cx="4286280" cy="3786214"/>
          </a:xfrm>
          <a:prstGeom prst="pentag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ysClr val="windowText" lastClr="000000"/>
                </a:solidFill>
                <a:latin typeface="Trajan Pro" pitchFamily="18" charset="0"/>
              </a:rPr>
              <a:t>RESEARCH</a:t>
            </a:r>
          </a:p>
          <a:p>
            <a:pPr algn="ctr">
              <a:spcAft>
                <a:spcPts val="600"/>
              </a:spcAft>
            </a:pPr>
            <a:r>
              <a:rPr lang="en-US" sz="2000" b="1">
                <a:solidFill>
                  <a:sysClr val="windowText" lastClr="000000"/>
                </a:solidFill>
                <a:latin typeface="Trajan Pro" pitchFamily="18" charset="0"/>
              </a:rPr>
              <a:t> QUESTION</a:t>
            </a:r>
          </a:p>
          <a:p>
            <a:pPr algn="ctr">
              <a:spcAft>
                <a:spcPts val="600"/>
              </a:spcAft>
            </a:pPr>
            <a:endParaRPr lang="en-IN" sz="2400" b="1">
              <a:solidFill>
                <a:sysClr val="windowText" lastClr="000000"/>
              </a:solidFill>
              <a:latin typeface="Trajan Pro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059881-78BE-D357-296A-ABD6B547F143}"/>
              </a:ext>
            </a:extLst>
          </p:cNvPr>
          <p:cNvSpPr/>
          <p:nvPr/>
        </p:nvSpPr>
        <p:spPr>
          <a:xfrm>
            <a:off x="5690171" y="1971567"/>
            <a:ext cx="601903" cy="535785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ysClr val="windowText" lastClr="000000"/>
                </a:solidFill>
              </a:rPr>
              <a:t>F</a:t>
            </a:r>
            <a:endParaRPr lang="en-IN" b="1">
              <a:solidFill>
                <a:sysClr val="windowText" lastClr="00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F09BA5-889A-5A3C-0D98-1A493C4120C2}"/>
              </a:ext>
            </a:extLst>
          </p:cNvPr>
          <p:cNvSpPr/>
          <p:nvPr/>
        </p:nvSpPr>
        <p:spPr>
          <a:xfrm>
            <a:off x="7833311" y="3364608"/>
            <a:ext cx="601903" cy="535785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ysClr val="windowText" lastClr="000000"/>
                </a:solidFill>
              </a:rPr>
              <a:t>I</a:t>
            </a:r>
            <a:endParaRPr lang="en-IN" b="1">
              <a:solidFill>
                <a:sysClr val="windowText" lastClr="0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BF731D-9DA4-FF46-CF81-316B8071DED5}"/>
              </a:ext>
            </a:extLst>
          </p:cNvPr>
          <p:cNvSpPr/>
          <p:nvPr/>
        </p:nvSpPr>
        <p:spPr>
          <a:xfrm>
            <a:off x="7047493" y="5650624"/>
            <a:ext cx="601903" cy="535785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ysClr val="windowText" lastClr="000000"/>
                </a:solidFill>
              </a:rPr>
              <a:t>N</a:t>
            </a:r>
            <a:endParaRPr lang="en-IN" b="1">
              <a:solidFill>
                <a:sysClr val="windowText" lastClr="00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FD6F9CD-35FC-2D8D-EFBA-F953907A1E74}"/>
              </a:ext>
            </a:extLst>
          </p:cNvPr>
          <p:cNvSpPr/>
          <p:nvPr/>
        </p:nvSpPr>
        <p:spPr>
          <a:xfrm>
            <a:off x="4404287" y="5650624"/>
            <a:ext cx="601903" cy="535785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ysClr val="windowText" lastClr="000000"/>
                </a:solidFill>
              </a:rPr>
              <a:t>E</a:t>
            </a:r>
            <a:endParaRPr lang="en-IN" b="1">
              <a:solidFill>
                <a:sysClr val="windowText" lastClr="00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2701540-5BC9-6A0E-543F-4561C703DB54}"/>
              </a:ext>
            </a:extLst>
          </p:cNvPr>
          <p:cNvSpPr/>
          <p:nvPr/>
        </p:nvSpPr>
        <p:spPr>
          <a:xfrm>
            <a:off x="3618469" y="3436046"/>
            <a:ext cx="601903" cy="535785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ysClr val="windowText" lastClr="000000"/>
                </a:solidFill>
              </a:rPr>
              <a:t>R</a:t>
            </a:r>
            <a:endParaRPr lang="en-IN" b="1">
              <a:solidFill>
                <a:sysClr val="windowText" lastClr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36C71D-14D7-6290-4876-B79951A25BB2}"/>
              </a:ext>
            </a:extLst>
          </p:cNvPr>
          <p:cNvSpPr/>
          <p:nvPr/>
        </p:nvSpPr>
        <p:spPr>
          <a:xfrm>
            <a:off x="5127786" y="721402"/>
            <a:ext cx="1705392" cy="1393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>
                <a:solidFill>
                  <a:schemeClr val="tx1"/>
                </a:solidFill>
              </a:rPr>
              <a:t>FEASIBLE</a:t>
            </a:r>
            <a:endParaRPr lang="en-US" sz="1400" b="1" u="sng">
              <a:solidFill>
                <a:schemeClr val="tx1"/>
              </a:solidFill>
            </a:endParaRPr>
          </a:p>
          <a:p>
            <a:pPr algn="ctr"/>
            <a:r>
              <a:rPr lang="en-US" sz="1600" i="1">
                <a:solidFill>
                  <a:schemeClr val="tx1"/>
                </a:solidFill>
              </a:rPr>
              <a:t>Adequacy </a:t>
            </a:r>
          </a:p>
          <a:p>
            <a:pPr algn="ctr"/>
            <a:r>
              <a:rPr lang="en-US" sz="1600" i="1">
                <a:solidFill>
                  <a:schemeClr val="tx1"/>
                </a:solidFill>
              </a:rPr>
              <a:t>Affordability</a:t>
            </a:r>
          </a:p>
          <a:p>
            <a:pPr algn="ctr"/>
            <a:r>
              <a:rPr lang="en-US" sz="1600" i="1">
                <a:solidFill>
                  <a:schemeClr val="tx1"/>
                </a:solidFill>
              </a:rPr>
              <a:t>Manageability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C958A7-DFE5-7AF1-BDBE-099C1CAF4542}"/>
              </a:ext>
            </a:extLst>
          </p:cNvPr>
          <p:cNvSpPr/>
          <p:nvPr/>
        </p:nvSpPr>
        <p:spPr>
          <a:xfrm>
            <a:off x="8404815" y="2935979"/>
            <a:ext cx="1906027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>
                <a:solidFill>
                  <a:schemeClr val="tx1"/>
                </a:solidFill>
              </a:rPr>
              <a:t>INTERESTING</a:t>
            </a:r>
            <a:endParaRPr lang="en-US" sz="1100" b="1" u="sng">
              <a:solidFill>
                <a:schemeClr val="tx1"/>
              </a:solidFill>
            </a:endParaRPr>
          </a:p>
          <a:p>
            <a:pPr algn="ctr"/>
            <a:r>
              <a:rPr lang="en-US" sz="1600" i="1">
                <a:solidFill>
                  <a:schemeClr val="tx1"/>
                </a:solidFill>
              </a:rPr>
              <a:t>Thought provoking answers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2D0941-94BE-4E73-A903-F57D5207C83C}"/>
              </a:ext>
            </a:extLst>
          </p:cNvPr>
          <p:cNvSpPr/>
          <p:nvPr/>
        </p:nvSpPr>
        <p:spPr>
          <a:xfrm>
            <a:off x="7761873" y="5364871"/>
            <a:ext cx="1304123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>
                <a:solidFill>
                  <a:schemeClr val="tx1"/>
                </a:solidFill>
              </a:rPr>
              <a:t>NOVEL</a:t>
            </a:r>
            <a:endParaRPr lang="en-US" sz="1400" b="1" u="sng">
              <a:solidFill>
                <a:schemeClr val="tx1"/>
              </a:solidFill>
            </a:endParaRPr>
          </a:p>
          <a:p>
            <a:pPr algn="ctr"/>
            <a:r>
              <a:rPr lang="en-US" sz="1600" i="1">
                <a:solidFill>
                  <a:schemeClr val="tx1"/>
                </a:solidFill>
              </a:rPr>
              <a:t>Validate</a:t>
            </a:r>
          </a:p>
          <a:p>
            <a:pPr algn="ctr"/>
            <a:r>
              <a:rPr lang="en-US" sz="1600" i="1">
                <a:solidFill>
                  <a:schemeClr val="tx1"/>
                </a:solidFill>
              </a:rPr>
              <a:t>Supplement</a:t>
            </a:r>
          </a:p>
          <a:p>
            <a:pPr algn="ctr"/>
            <a:r>
              <a:rPr lang="en-US" sz="1600" i="1">
                <a:solidFill>
                  <a:schemeClr val="tx1"/>
                </a:solidFill>
              </a:rPr>
              <a:t>Add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5EFA40-B66E-3A08-EB92-6122419CC49E}"/>
              </a:ext>
            </a:extLst>
          </p:cNvPr>
          <p:cNvSpPr/>
          <p:nvPr/>
        </p:nvSpPr>
        <p:spPr>
          <a:xfrm>
            <a:off x="2475461" y="5293433"/>
            <a:ext cx="2106661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>
                <a:solidFill>
                  <a:schemeClr val="tx1"/>
                </a:solidFill>
              </a:rPr>
              <a:t>ETHICAL</a:t>
            </a:r>
            <a:endParaRPr lang="en-US" sz="1400" b="1" u="sng">
              <a:solidFill>
                <a:schemeClr val="tx1"/>
              </a:solidFill>
            </a:endParaRPr>
          </a:p>
          <a:p>
            <a:pPr algn="ctr"/>
            <a:r>
              <a:rPr lang="en-US" sz="1600" i="1">
                <a:solidFill>
                  <a:schemeClr val="tx1"/>
                </a:solidFill>
              </a:rPr>
              <a:t>Clear ethical review procedures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34DF9D-9B76-1E9B-1FE0-8F62BDB679BC}"/>
              </a:ext>
            </a:extLst>
          </p:cNvPr>
          <p:cNvSpPr/>
          <p:nvPr/>
        </p:nvSpPr>
        <p:spPr>
          <a:xfrm>
            <a:off x="1546767" y="3078855"/>
            <a:ext cx="2307295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>
                <a:solidFill>
                  <a:schemeClr val="tx1"/>
                </a:solidFill>
              </a:rPr>
              <a:t>RELEVANT</a:t>
            </a:r>
            <a:endParaRPr lang="en-US" sz="1400" b="1" u="sng">
              <a:solidFill>
                <a:schemeClr val="tx1"/>
              </a:solidFill>
            </a:endParaRPr>
          </a:p>
          <a:p>
            <a:pPr algn="ctr"/>
            <a:r>
              <a:rPr lang="en-US" sz="1600" i="1">
                <a:solidFill>
                  <a:schemeClr val="tx1"/>
                </a:solidFill>
              </a:rPr>
              <a:t>To scientific knowledge</a:t>
            </a:r>
          </a:p>
          <a:p>
            <a:pPr algn="ctr"/>
            <a:r>
              <a:rPr lang="en-US" sz="1600" i="1">
                <a:solidFill>
                  <a:schemeClr val="tx1"/>
                </a:solidFill>
              </a:rPr>
              <a:t>To policies</a:t>
            </a:r>
          </a:p>
          <a:p>
            <a:pPr algn="ctr"/>
            <a:r>
              <a:rPr lang="en-US" sz="1600" i="1">
                <a:solidFill>
                  <a:schemeClr val="tx1"/>
                </a:solidFill>
              </a:rPr>
              <a:t>To future research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656740-E14A-70C9-BF5F-0925942E20AB}"/>
              </a:ext>
            </a:extLst>
          </p:cNvPr>
          <p:cNvSpPr/>
          <p:nvPr/>
        </p:nvSpPr>
        <p:spPr>
          <a:xfrm>
            <a:off x="5118667" y="6154697"/>
            <a:ext cx="17117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err="1"/>
              <a:t>Farrugia</a:t>
            </a:r>
            <a:r>
              <a:rPr lang="en-US" sz="1400"/>
              <a:t> et al., 2010</a:t>
            </a:r>
            <a:endParaRPr lang="en-IN" sz="1400"/>
          </a:p>
        </p:txBody>
      </p:sp>
    </p:spTree>
    <p:extLst>
      <p:ext uri="{BB962C8B-B14F-4D97-AF65-F5344CB8AC3E}">
        <p14:creationId xmlns:p14="http://schemas.microsoft.com/office/powerpoint/2010/main" val="71743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B1F6F8EF-FFCC-670B-62B6-3717015C1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715" y="98551"/>
            <a:ext cx="8358214" cy="785793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3200" b="1">
                <a:solidFill>
                  <a:srgbClr val="004A91"/>
                </a:solidFill>
                <a:latin typeface="Bitter" panose="00000500000000000000" pitchFamily="50" charset="0"/>
                <a:cs typeface="Arial" pitchFamily="34" charset="0"/>
              </a:rPr>
              <a:t>Formulation of Research Question</a:t>
            </a:r>
            <a:endParaRPr lang="en-IN" sz="3200" b="1">
              <a:solidFill>
                <a:srgbClr val="004A91"/>
              </a:solidFill>
              <a:latin typeface="Bitter" panose="00000500000000000000" pitchFamily="50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1959F4-A0BE-2380-FE98-0AE20819F394}"/>
              </a:ext>
            </a:extLst>
          </p:cNvPr>
          <p:cNvSpPr/>
          <p:nvPr/>
        </p:nvSpPr>
        <p:spPr>
          <a:xfrm>
            <a:off x="10947747" y="263048"/>
            <a:ext cx="914401" cy="1340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EFA1CF85-64C9-98D4-6D82-1F236092E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20" y="140655"/>
            <a:ext cx="2630052" cy="1244891"/>
          </a:xfrm>
          <a:prstGeom prst="rect">
            <a:avLst/>
          </a:prstGeom>
        </p:spPr>
      </p:pic>
      <p:graphicFrame>
        <p:nvGraphicFramePr>
          <p:cNvPr id="3" name="Content Placeholder 11">
            <a:extLst>
              <a:ext uri="{FF2B5EF4-FFF2-40B4-BE49-F238E27FC236}">
                <a16:creationId xmlns:a16="http://schemas.microsoft.com/office/drawing/2014/main" id="{3F31BD44-B32E-8CA3-6D39-4E453C37EE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432562"/>
              </p:ext>
            </p:extLst>
          </p:nvPr>
        </p:nvGraphicFramePr>
        <p:xfrm>
          <a:off x="3065051" y="1657432"/>
          <a:ext cx="4214842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B1421EB-EAAF-F79B-846A-B0038E396221}"/>
              </a:ext>
            </a:extLst>
          </p:cNvPr>
          <p:cNvSpPr/>
          <p:nvPr/>
        </p:nvSpPr>
        <p:spPr>
          <a:xfrm>
            <a:off x="3850869" y="4372076"/>
            <a:ext cx="2857520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Literature Review</a:t>
            </a:r>
            <a:endParaRPr lang="en-IN" sz="1600" b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870092-9690-2336-14CB-B5C5AC780BEF}"/>
              </a:ext>
            </a:extLst>
          </p:cNvPr>
          <p:cNvSpPr/>
          <p:nvPr/>
        </p:nvSpPr>
        <p:spPr>
          <a:xfrm>
            <a:off x="3850869" y="5157894"/>
            <a:ext cx="2857520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Identify components of RQ</a:t>
            </a:r>
            <a:endParaRPr lang="en-IN" sz="1600" b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127C4-7C63-CF1D-3E1A-90DBBA4DA08B}"/>
              </a:ext>
            </a:extLst>
          </p:cNvPr>
          <p:cNvSpPr/>
          <p:nvPr/>
        </p:nvSpPr>
        <p:spPr>
          <a:xfrm>
            <a:off x="3866911" y="6086588"/>
            <a:ext cx="2857520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RQ</a:t>
            </a:r>
            <a:endParaRPr lang="en-IN" b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0929FD-EB30-1784-8BE0-49F07B74D499}"/>
              </a:ext>
            </a:extLst>
          </p:cNvPr>
          <p:cNvSpPr/>
          <p:nvPr/>
        </p:nvSpPr>
        <p:spPr>
          <a:xfrm>
            <a:off x="3779431" y="871614"/>
            <a:ext cx="2857520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Research Idea</a:t>
            </a:r>
            <a:endParaRPr lang="en-IN" sz="1600" b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769F1D-25BC-CDB3-364C-A1C6CBC4C2FA}"/>
              </a:ext>
            </a:extLst>
          </p:cNvPr>
          <p:cNvCxnSpPr/>
          <p:nvPr/>
        </p:nvCxnSpPr>
        <p:spPr>
          <a:xfrm rot="5400000">
            <a:off x="4958952" y="1478043"/>
            <a:ext cx="357190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2E53C6-71DC-1A06-A62A-1776E8D5DDC1}"/>
              </a:ext>
            </a:extLst>
          </p:cNvPr>
          <p:cNvCxnSpPr/>
          <p:nvPr/>
        </p:nvCxnSpPr>
        <p:spPr>
          <a:xfrm rot="5400000">
            <a:off x="5030390" y="4192687"/>
            <a:ext cx="357190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707D988-A4EC-B8E3-A5B0-D3FB0C759973}"/>
              </a:ext>
            </a:extLst>
          </p:cNvPr>
          <p:cNvCxnSpPr/>
          <p:nvPr/>
        </p:nvCxnSpPr>
        <p:spPr>
          <a:xfrm rot="5400000">
            <a:off x="5030390" y="4978505"/>
            <a:ext cx="357190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4B0DC5-AD2F-CA52-FE7F-D84088E2BC8E}"/>
              </a:ext>
            </a:extLst>
          </p:cNvPr>
          <p:cNvCxnSpPr/>
          <p:nvPr/>
        </p:nvCxnSpPr>
        <p:spPr>
          <a:xfrm rot="5400000">
            <a:off x="4958952" y="5835761"/>
            <a:ext cx="500066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D66C24A-D320-FBA9-3AD7-8F2B7E93F3BA}"/>
              </a:ext>
            </a:extLst>
          </p:cNvPr>
          <p:cNvSpPr/>
          <p:nvPr/>
        </p:nvSpPr>
        <p:spPr>
          <a:xfrm>
            <a:off x="3350803" y="5443646"/>
            <a:ext cx="314327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Draft, Revise, Refine</a:t>
            </a:r>
            <a:endParaRPr lang="en-IN" sz="1200" i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94C736-9EDF-3BF8-681D-34EE5B44F4A3}"/>
              </a:ext>
            </a:extLst>
          </p:cNvPr>
          <p:cNvSpPr/>
          <p:nvPr/>
        </p:nvSpPr>
        <p:spPr>
          <a:xfrm>
            <a:off x="4350935" y="2443250"/>
            <a:ext cx="157163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Zeroing in on research idea</a:t>
            </a:r>
            <a:endParaRPr lang="en-IN" sz="1200" b="1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C2800EF6-750C-E7F4-B393-17ACCF5C92EF}"/>
              </a:ext>
            </a:extLst>
          </p:cNvPr>
          <p:cNvSpPr/>
          <p:nvPr/>
        </p:nvSpPr>
        <p:spPr>
          <a:xfrm rot="10800000">
            <a:off x="2850739" y="871614"/>
            <a:ext cx="4542159" cy="5715040"/>
          </a:xfrm>
          <a:prstGeom prst="triangle">
            <a:avLst/>
          </a:prstGeom>
          <a:noFill/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8F83FCA-116D-2522-5B81-4F5F4B476A88}"/>
              </a:ext>
            </a:extLst>
          </p:cNvPr>
          <p:cNvCxnSpPr/>
          <p:nvPr/>
        </p:nvCxnSpPr>
        <p:spPr>
          <a:xfrm rot="5400000">
            <a:off x="6172604" y="3621977"/>
            <a:ext cx="507209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88443D5-1137-87D4-0F3E-310694070C7D}"/>
              </a:ext>
            </a:extLst>
          </p:cNvPr>
          <p:cNvSpPr txBox="1"/>
          <p:nvPr/>
        </p:nvSpPr>
        <p:spPr>
          <a:xfrm>
            <a:off x="8494344" y="2871878"/>
            <a:ext cx="461665" cy="1500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vert" wrap="square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FLEXIBILITY</a:t>
            </a:r>
            <a:endParaRPr lang="en-I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00D795-7758-D5DF-C57A-A4A3846429FE}"/>
              </a:ext>
            </a:extLst>
          </p:cNvPr>
          <p:cNvSpPr/>
          <p:nvPr/>
        </p:nvSpPr>
        <p:spPr>
          <a:xfrm>
            <a:off x="6922704" y="6300903"/>
            <a:ext cx="2015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>
                <a:latin typeface="Arial" pitchFamily="34" charset="0"/>
                <a:cs typeface="Arial" pitchFamily="34" charset="0"/>
              </a:rPr>
              <a:t>(WHO; Haber J., 2010)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B1D53E-D6C2-D415-97D3-CB654B58BBD5}"/>
              </a:ext>
            </a:extLst>
          </p:cNvPr>
          <p:cNvSpPr txBox="1"/>
          <p:nvPr/>
        </p:nvSpPr>
        <p:spPr>
          <a:xfrm>
            <a:off x="6851265" y="871615"/>
            <a:ext cx="78581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Broad</a:t>
            </a:r>
            <a:endParaRPr lang="en-IN" sz="1400" i="1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4D1A27-856D-53E6-440A-00C22252DC86}"/>
              </a:ext>
            </a:extLst>
          </p:cNvPr>
          <p:cNvSpPr txBox="1"/>
          <p:nvPr/>
        </p:nvSpPr>
        <p:spPr>
          <a:xfrm>
            <a:off x="6351199" y="5800837"/>
            <a:ext cx="185738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Narrow/ focused</a:t>
            </a:r>
            <a:endParaRPr lang="en-IN" sz="1400" i="1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9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UofM Palet">
      <a:dk1>
        <a:srgbClr val="204279"/>
      </a:dk1>
      <a:lt1>
        <a:sysClr val="window" lastClr="FFFFFF"/>
      </a:lt1>
      <a:dk2>
        <a:srgbClr val="7F7F7F"/>
      </a:dk2>
      <a:lt2>
        <a:srgbClr val="E7E6E6"/>
      </a:lt2>
      <a:accent1>
        <a:srgbClr val="00B0F0"/>
      </a:accent1>
      <a:accent2>
        <a:srgbClr val="204279"/>
      </a:accent2>
      <a:accent3>
        <a:srgbClr val="A5A5A5"/>
      </a:accent3>
      <a:accent4>
        <a:srgbClr val="00B0F0"/>
      </a:accent4>
      <a:accent5>
        <a:srgbClr val="5B9BD5"/>
      </a:accent5>
      <a:accent6>
        <a:srgbClr val="204279"/>
      </a:accent6>
      <a:hlink>
        <a:srgbClr val="0563C1"/>
      </a:hlink>
      <a:folHlink>
        <a:srgbClr val="00B0F0"/>
      </a:folHlink>
    </a:clrScheme>
    <a:fontScheme name="Custom 1">
      <a:majorFont>
        <a:latin typeface="Proxima Nova Black"/>
        <a:ea typeface=""/>
        <a:cs typeface=""/>
      </a:majorFont>
      <a:minorFont>
        <a:latin typeface="Proxima Nova T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5DF8C87FF76B418AB92B4890532BF1" ma:contentTypeVersion="6" ma:contentTypeDescription="Create a new document." ma:contentTypeScope="" ma:versionID="a868501c55f9ff1bebbef63b71e00e2e">
  <xsd:schema xmlns:xsd="http://www.w3.org/2001/XMLSchema" xmlns:xs="http://www.w3.org/2001/XMLSchema" xmlns:p="http://schemas.microsoft.com/office/2006/metadata/properties" xmlns:ns3="6dc2669a-9924-49c2-a036-f5d087d9c919" targetNamespace="http://schemas.microsoft.com/office/2006/metadata/properties" ma:root="true" ma:fieldsID="3a12a1d01aaa039fffb70d1c6f3c3d1c" ns3:_="">
    <xsd:import namespace="6dc2669a-9924-49c2-a036-f5d087d9c919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2669a-9924-49c2-a036-f5d087d9c919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dc2669a-9924-49c2-a036-f5d087d9c919" xsi:nil="true"/>
  </documentManagement>
</p:properties>
</file>

<file path=customXml/itemProps1.xml><?xml version="1.0" encoding="utf-8"?>
<ds:datastoreItem xmlns:ds="http://schemas.openxmlformats.org/officeDocument/2006/customXml" ds:itemID="{A93706A0-0FAF-452C-98A5-0C27FEA4D3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F0A06A-C543-4E82-BCF2-B1358636CFEF}">
  <ds:schemaRefs>
    <ds:schemaRef ds:uri="6dc2669a-9924-49c2-a036-f5d087d9c9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08100AD-6872-4832-960D-80CCE12EEA14}">
  <ds:schemaRefs>
    <ds:schemaRef ds:uri="6dc2669a-9924-49c2-a036-f5d087d9c91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24</Slides>
  <Notes>24</Notes>
  <HiddenSlides>3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1_Office Theme</vt:lpstr>
      <vt:lpstr>Office Theme</vt:lpstr>
      <vt:lpstr>3_Office Theme</vt:lpstr>
      <vt:lpstr>4_Office Theme</vt:lpstr>
      <vt:lpstr>Public Health Design:  Problem Identification and Research</vt:lpstr>
      <vt:lpstr>PowerPoint Presentation</vt:lpstr>
      <vt:lpstr>PowerPoint Presentation</vt:lpstr>
      <vt:lpstr>PowerPoint Presentation</vt:lpstr>
      <vt:lpstr>PowerPoint Presentation</vt:lpstr>
      <vt:lpstr>Identifying Public Health Problems</vt:lpstr>
      <vt:lpstr>PowerPoint Presentation</vt:lpstr>
      <vt:lpstr>The FINER Criteria  (Hulley &amp; Colleagues,2007)</vt:lpstr>
      <vt:lpstr>Formulation of Research Question</vt:lpstr>
      <vt:lpstr>Step 1: Research Idea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Stakeholder Engagement</vt:lpstr>
      <vt:lpstr>PowerPoint Presentation</vt:lpstr>
      <vt:lpstr>PowerPoint Presentation</vt:lpstr>
      <vt:lpstr>Sample Interview Set Up Questions</vt:lpstr>
      <vt:lpstr>Sample Interview Set Up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Health By Design:  Problem Identification and Research</dc:title>
  <dc:creator>Michelle Ashley Jeu (majeu)</dc:creator>
  <cp:revision>2</cp:revision>
  <cp:lastPrinted>2024-08-27T17:19:44Z</cp:lastPrinted>
  <dcterms:created xsi:type="dcterms:W3CDTF">2024-08-26T15:55:50Z</dcterms:created>
  <dcterms:modified xsi:type="dcterms:W3CDTF">2025-01-13T17:52:16Z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0x010100BB5DF8C87FF76B418AB92B4890532BF1</vt:lpwstr>
  </property>
</Properties>
</file>