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handoutMasterIdLst>
    <p:handoutMasterId r:id="rId26"/>
  </p:handoutMasterIdLst>
  <p:sldIdLst>
    <p:sldId id="256" r:id="rId5"/>
    <p:sldId id="273" r:id="rId6"/>
    <p:sldId id="267" r:id="rId7"/>
    <p:sldId id="257" r:id="rId8"/>
    <p:sldId id="274" r:id="rId9"/>
    <p:sldId id="294" r:id="rId10"/>
    <p:sldId id="275" r:id="rId11"/>
    <p:sldId id="276" r:id="rId12"/>
    <p:sldId id="277" r:id="rId13"/>
    <p:sldId id="278" r:id="rId14"/>
    <p:sldId id="280" r:id="rId15"/>
    <p:sldId id="279" r:id="rId16"/>
    <p:sldId id="281" r:id="rId17"/>
    <p:sldId id="282" r:id="rId18"/>
    <p:sldId id="283" r:id="rId19"/>
    <p:sldId id="284" r:id="rId20"/>
    <p:sldId id="285" r:id="rId21"/>
    <p:sldId id="286" r:id="rId22"/>
    <p:sldId id="287" r:id="rId23"/>
    <p:sldId id="288" r:id="rId24"/>
    <p:sldId id="295" r:id="rId25"/>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694" autoAdjust="0"/>
  </p:normalViewPr>
  <p:slideViewPr>
    <p:cSldViewPr snapToGrid="0" snapToObjects="1">
      <p:cViewPr varScale="1">
        <p:scale>
          <a:sx n="123" d="100"/>
          <a:sy n="123" d="100"/>
        </p:scale>
        <p:origin x="8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201BFEE8-6D0A-48D1-A720-D0B1213EAC4B}" type="datetimeFigureOut">
              <a:rPr lang="en-US" smtClean="0"/>
              <a:t>8/1/2024</a:t>
            </a:fld>
            <a:endParaRPr lang="en-US" dirty="0"/>
          </a:p>
        </p:txBody>
      </p:sp>
      <p:sp>
        <p:nvSpPr>
          <p:cNvPr id="4" name="Footer Placeholder 3"/>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7"/>
            <a:ext cx="3066733" cy="469779"/>
          </a:xfrm>
          <a:prstGeom prst="rect">
            <a:avLst/>
          </a:prstGeom>
        </p:spPr>
        <p:txBody>
          <a:bodyPr vert="horz" lIns="93936" tIns="46968" rIns="93936" bIns="46968" rtlCol="0" anchor="b"/>
          <a:lstStyle>
            <a:lvl1pPr algn="r">
              <a:defRPr sz="1200"/>
            </a:lvl1pPr>
          </a:lstStyle>
          <a:p>
            <a:fld id="{E047FAC6-9821-4B49-90DF-5A3EE5B6A001}" type="slidenum">
              <a:rPr lang="en-US" smtClean="0"/>
              <a:t>‹#›</a:t>
            </a:fld>
            <a:endParaRPr lang="en-US" dirty="0"/>
          </a:p>
        </p:txBody>
      </p:sp>
    </p:spTree>
    <p:extLst>
      <p:ext uri="{BB962C8B-B14F-4D97-AF65-F5344CB8AC3E}">
        <p14:creationId xmlns:p14="http://schemas.microsoft.com/office/powerpoint/2010/main" val="38608445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260280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4150944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1540377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316464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1036255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145812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2982457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2146747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1148058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78322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C53AC-A7D0-4E45-A234-101BFA8E3C1C}" type="datetimeFigureOut">
              <a:rPr lang="en-US" smtClean="0"/>
              <a:pPr/>
              <a:t>8/1/2024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4265408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C53AC-A7D0-4E45-A234-101BFA8E3C1C}" type="datetimeFigureOut">
              <a:rPr lang="en-US" smtClean="0"/>
              <a:pPr/>
              <a:t>8/1/2024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6CFBA-0707-354A-8FC0-12A0138D87A0}" type="slidenum">
              <a:rPr lang="en-US" smtClean="0"/>
              <a:pPr/>
              <a:t>‹#›</a:t>
            </a:fld>
            <a:endParaRPr lang="en-US" dirty="0"/>
          </a:p>
        </p:txBody>
      </p:sp>
    </p:spTree>
    <p:extLst>
      <p:ext uri="{BB962C8B-B14F-4D97-AF65-F5344CB8AC3E}">
        <p14:creationId xmlns:p14="http://schemas.microsoft.com/office/powerpoint/2010/main" val="2543117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mailto:presfacultysenate@memphis.edu" TargetMode="Externa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70645.17-UOM-New-Brand-PowerPoint-Template-Title-Blu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376100" cy="6953550"/>
          </a:xfrm>
          <a:prstGeom prst="rect">
            <a:avLst/>
          </a:prstGeom>
        </p:spPr>
      </p:pic>
      <p:sp>
        <p:nvSpPr>
          <p:cNvPr id="2" name="Title 1"/>
          <p:cNvSpPr>
            <a:spLocks noGrp="1"/>
          </p:cNvSpPr>
          <p:nvPr>
            <p:ph type="ctrTitle"/>
          </p:nvPr>
        </p:nvSpPr>
        <p:spPr/>
        <p:txBody>
          <a:bodyPr>
            <a:normAutofit fontScale="90000"/>
          </a:bodyPr>
          <a:lstStyle/>
          <a:p>
            <a:pPr algn="l"/>
            <a:r>
              <a:rPr lang="en-US" sz="4000" dirty="0"/>
              <a:t>University of Memphis</a:t>
            </a:r>
            <a:br>
              <a:rPr lang="en-US" sz="4000" dirty="0"/>
            </a:br>
            <a:r>
              <a:rPr lang="en-US" sz="4000" dirty="0"/>
              <a:t>Faculty Senate </a:t>
            </a:r>
            <a:br>
              <a:rPr lang="en-US" sz="4000" dirty="0"/>
            </a:br>
            <a:r>
              <a:rPr lang="en-US" sz="4000" dirty="0"/>
              <a:t>Orientation 2024</a:t>
            </a:r>
          </a:p>
        </p:txBody>
      </p:sp>
      <p:sp>
        <p:nvSpPr>
          <p:cNvPr id="3" name="Subtitle 2"/>
          <p:cNvSpPr>
            <a:spLocks noGrp="1"/>
          </p:cNvSpPr>
          <p:nvPr>
            <p:ph type="subTitle" idx="1"/>
          </p:nvPr>
        </p:nvSpPr>
        <p:spPr>
          <a:xfrm>
            <a:off x="1371600" y="3886200"/>
            <a:ext cx="7772400" cy="1752600"/>
          </a:xfrm>
        </p:spPr>
        <p:txBody>
          <a:bodyPr/>
          <a:lstStyle/>
          <a:p>
            <a:r>
              <a:rPr lang="en-US" dirty="0">
                <a:solidFill>
                  <a:schemeClr val="tx1"/>
                </a:solidFill>
              </a:rPr>
              <a:t> </a:t>
            </a:r>
          </a:p>
          <a:p>
            <a:r>
              <a:rPr lang="en-US" dirty="0">
                <a:solidFill>
                  <a:schemeClr val="tx1"/>
                </a:solidFill>
              </a:rPr>
              <a:t>				Parliamentary Procedure </a:t>
            </a:r>
          </a:p>
        </p:txBody>
      </p:sp>
    </p:spTree>
    <p:extLst>
      <p:ext uri="{BB962C8B-B14F-4D97-AF65-F5344CB8AC3E}">
        <p14:creationId xmlns:p14="http://schemas.microsoft.com/office/powerpoint/2010/main" val="424844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DEBATE</a:t>
            </a:r>
            <a:endParaRPr lang="en-US" sz="3200" dirty="0"/>
          </a:p>
        </p:txBody>
      </p:sp>
      <p:sp>
        <p:nvSpPr>
          <p:cNvPr id="7" name="Content Placeholder 6"/>
          <p:cNvSpPr>
            <a:spLocks noGrp="1"/>
          </p:cNvSpPr>
          <p:nvPr>
            <p:ph idx="1"/>
          </p:nvPr>
        </p:nvSpPr>
        <p:spPr>
          <a:xfrm>
            <a:off x="457200" y="1801678"/>
            <a:ext cx="8229600" cy="4525963"/>
          </a:xfrm>
        </p:spPr>
        <p:txBody>
          <a:bodyPr>
            <a:noAutofit/>
          </a:bodyPr>
          <a:lstStyle/>
          <a:p>
            <a:pPr>
              <a:spcBef>
                <a:spcPts val="672"/>
              </a:spcBef>
            </a:pPr>
            <a:r>
              <a:rPr lang="en-US" dirty="0"/>
              <a:t> </a:t>
            </a:r>
            <a:r>
              <a:rPr lang="en-US" b="1" dirty="0"/>
              <a:t>Move to </a:t>
            </a:r>
            <a:r>
              <a:rPr lang="en-US" b="1" i="1" dirty="0"/>
              <a:t>Limit or Extend Debate</a:t>
            </a:r>
            <a:endParaRPr lang="en-US" dirty="0"/>
          </a:p>
          <a:p>
            <a:pPr lvl="1">
              <a:spcBef>
                <a:spcPts val="672"/>
              </a:spcBef>
            </a:pPr>
            <a:r>
              <a:rPr lang="en-US" dirty="0"/>
              <a:t>This motion can (1) limit (or extend) the length of speeches; (2) limit (or extend) the time for the debate to a certain length; or (3) limit (or extend) debate to end at a certain time.</a:t>
            </a:r>
          </a:p>
          <a:p>
            <a:pPr lvl="1">
              <a:spcBef>
                <a:spcPts val="672"/>
              </a:spcBef>
            </a:pPr>
            <a:r>
              <a:rPr lang="en-US" dirty="0"/>
              <a:t>Requires a second and is not debatable.</a:t>
            </a:r>
          </a:p>
          <a:p>
            <a:pPr lvl="1">
              <a:spcBef>
                <a:spcPts val="672"/>
              </a:spcBef>
            </a:pPr>
            <a:r>
              <a:rPr lang="en-US" dirty="0"/>
              <a:t>2/3 vote required to pass.</a:t>
            </a:r>
          </a:p>
          <a:p>
            <a:pPr lvl="1">
              <a:spcBef>
                <a:spcPts val="672"/>
              </a:spcBef>
            </a:pPr>
            <a:r>
              <a:rPr lang="en-US" dirty="0"/>
              <a:t>Can be reconsidered.</a:t>
            </a:r>
          </a:p>
          <a:p>
            <a:pPr marL="457200" lvl="1" indent="0">
              <a:buNone/>
            </a:pPr>
            <a:endParaRPr lang="en-US" dirty="0"/>
          </a:p>
          <a:p>
            <a:pPr>
              <a:buNone/>
            </a:pPr>
            <a:r>
              <a:rPr lang="en-US" dirty="0"/>
              <a:t> </a:t>
            </a:r>
          </a:p>
          <a:p>
            <a:pPr lvl="1"/>
            <a:endParaRPr lang="en-US" dirty="0"/>
          </a:p>
          <a:p>
            <a:pPr lvl="1"/>
            <a:endParaRPr lang="en-US" dirty="0"/>
          </a:p>
          <a:p>
            <a:pPr lvl="1">
              <a:buNone/>
            </a:pPr>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Amendments</a:t>
            </a:r>
            <a:endParaRPr lang="en-US" sz="3200" dirty="0"/>
          </a:p>
        </p:txBody>
      </p:sp>
      <p:sp>
        <p:nvSpPr>
          <p:cNvPr id="7" name="Content Placeholder 6"/>
          <p:cNvSpPr>
            <a:spLocks noGrp="1"/>
          </p:cNvSpPr>
          <p:nvPr>
            <p:ph idx="1"/>
          </p:nvPr>
        </p:nvSpPr>
        <p:spPr>
          <a:xfrm>
            <a:off x="457200" y="1429262"/>
            <a:ext cx="8229600" cy="4525963"/>
          </a:xfrm>
        </p:spPr>
        <p:txBody>
          <a:bodyPr>
            <a:noAutofit/>
          </a:bodyPr>
          <a:lstStyle/>
          <a:p>
            <a:r>
              <a:rPr lang="en-US" dirty="0"/>
              <a:t> </a:t>
            </a:r>
            <a:r>
              <a:rPr lang="en-US" b="1" dirty="0"/>
              <a:t>Move to </a:t>
            </a:r>
            <a:r>
              <a:rPr lang="en-US" b="1" i="1" dirty="0"/>
              <a:t>Amend</a:t>
            </a:r>
            <a:endParaRPr lang="en-US" dirty="0"/>
          </a:p>
          <a:p>
            <a:pPr lvl="1"/>
            <a:r>
              <a:rPr lang="en-US" dirty="0"/>
              <a:t>Enables members to propose changes in the wording of the main motion.</a:t>
            </a:r>
          </a:p>
          <a:p>
            <a:pPr lvl="1">
              <a:lnSpc>
                <a:spcPct val="120000"/>
              </a:lnSpc>
              <a:spcBef>
                <a:spcPts val="672"/>
              </a:spcBef>
            </a:pPr>
            <a:r>
              <a:rPr lang="en-US" dirty="0"/>
              <a:t>Requires a second and is debatable.</a:t>
            </a:r>
          </a:p>
          <a:p>
            <a:pPr lvl="1"/>
            <a:r>
              <a:rPr lang="en-US" dirty="0"/>
              <a:t>While under discussion, there is no discussion on the main motion.</a:t>
            </a:r>
          </a:p>
          <a:p>
            <a:pPr lvl="1"/>
            <a:r>
              <a:rPr lang="en-US" dirty="0"/>
              <a:t>Adopted by majority vote.</a:t>
            </a:r>
          </a:p>
          <a:p>
            <a:pPr lvl="1"/>
            <a:r>
              <a:rPr lang="en-US" dirty="0"/>
              <a:t>If adopted by the members, then continue discussion of the main motion as amended.</a:t>
            </a:r>
          </a:p>
          <a:p>
            <a:pPr lvl="1"/>
            <a:endParaRPr lang="en-US" dirty="0"/>
          </a:p>
          <a:p>
            <a:pPr>
              <a:buNone/>
            </a:pPr>
            <a:r>
              <a:rPr lang="en-US" dirty="0"/>
              <a:t> </a:t>
            </a:r>
          </a:p>
          <a:p>
            <a:pPr lvl="1"/>
            <a:endParaRPr lang="en-US" dirty="0"/>
          </a:p>
          <a:p>
            <a:pPr lvl="1"/>
            <a:endParaRPr lang="en-US" dirty="0"/>
          </a:p>
          <a:p>
            <a:pPr lvl="1">
              <a:buNone/>
            </a:pPr>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Amendments</a:t>
            </a:r>
            <a:endParaRPr lang="en-US" sz="3200" dirty="0"/>
          </a:p>
        </p:txBody>
      </p:sp>
      <p:sp>
        <p:nvSpPr>
          <p:cNvPr id="7" name="Content Placeholder 6"/>
          <p:cNvSpPr>
            <a:spLocks noGrp="1"/>
          </p:cNvSpPr>
          <p:nvPr>
            <p:ph idx="1"/>
          </p:nvPr>
        </p:nvSpPr>
        <p:spPr>
          <a:xfrm>
            <a:off x="402956" y="1863213"/>
            <a:ext cx="8229600" cy="4525963"/>
          </a:xfrm>
        </p:spPr>
        <p:txBody>
          <a:bodyPr>
            <a:noAutofit/>
          </a:bodyPr>
          <a:lstStyle/>
          <a:p>
            <a:r>
              <a:rPr lang="en-US" dirty="0"/>
              <a:t> </a:t>
            </a:r>
            <a:r>
              <a:rPr lang="en-US" b="1" dirty="0"/>
              <a:t> Friendly Amendments</a:t>
            </a:r>
            <a:endParaRPr lang="en-US" dirty="0"/>
          </a:p>
          <a:p>
            <a:pPr lvl="1">
              <a:spcBef>
                <a:spcPts val="672"/>
              </a:spcBef>
            </a:pPr>
            <a:r>
              <a:rPr lang="en-US" dirty="0"/>
              <a:t>Must still receive a second and must be debated and voted on formally regardless whether the maker of the motion “accepts” the amendment.</a:t>
            </a:r>
          </a:p>
          <a:p>
            <a:pPr lvl="1">
              <a:spcBef>
                <a:spcPts val="672"/>
              </a:spcBef>
            </a:pPr>
            <a:r>
              <a:rPr lang="en-US" dirty="0"/>
              <a:t>Presiding officer can ask if there is any objection to adopting the amendment.</a:t>
            </a:r>
          </a:p>
          <a:p>
            <a:pPr lvl="2">
              <a:spcBef>
                <a:spcPts val="672"/>
              </a:spcBef>
            </a:pPr>
            <a:r>
              <a:rPr lang="en-US" dirty="0"/>
              <a:t>If no objection the presiding officer may declare the amendment adopted.</a:t>
            </a:r>
          </a:p>
          <a:p>
            <a:pPr lvl="1">
              <a:buNone/>
            </a:pPr>
            <a:r>
              <a:rPr lang="en-US" dirty="0"/>
              <a:t>	</a:t>
            </a:r>
          </a:p>
          <a:p>
            <a:pPr lvl="1"/>
            <a:endParaRPr lang="en-US" dirty="0"/>
          </a:p>
          <a:p>
            <a:pPr>
              <a:buNone/>
            </a:pPr>
            <a:r>
              <a:rPr lang="en-US" dirty="0"/>
              <a:t> </a:t>
            </a:r>
          </a:p>
          <a:p>
            <a:pPr lvl="1"/>
            <a:endParaRPr lang="en-US" dirty="0"/>
          </a:p>
          <a:p>
            <a:pPr lvl="1"/>
            <a:endParaRPr lang="en-US" dirty="0"/>
          </a:p>
          <a:p>
            <a:pPr lvl="1">
              <a:buNone/>
            </a:pPr>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3200" b="1" dirty="0"/>
              <a:t>MOTIONS TO END DEBATE OR POSTPONE DEBATE</a:t>
            </a:r>
            <a:br>
              <a:rPr lang="en-US" sz="3200" b="1" dirty="0"/>
            </a:br>
            <a:r>
              <a:rPr lang="en-US" sz="3200" b="1" dirty="0"/>
              <a:t> </a:t>
            </a:r>
            <a:br>
              <a:rPr lang="en-US" sz="3200" b="1" dirty="0"/>
            </a:br>
            <a:endParaRPr lang="en-US" sz="3200" dirty="0"/>
          </a:p>
        </p:txBody>
      </p:sp>
      <p:sp>
        <p:nvSpPr>
          <p:cNvPr id="7" name="Content Placeholder 6"/>
          <p:cNvSpPr>
            <a:spLocks noGrp="1"/>
          </p:cNvSpPr>
          <p:nvPr>
            <p:ph idx="1"/>
          </p:nvPr>
        </p:nvSpPr>
        <p:spPr>
          <a:xfrm>
            <a:off x="457200" y="1809427"/>
            <a:ext cx="8229600" cy="4525963"/>
          </a:xfrm>
        </p:spPr>
        <p:txBody>
          <a:bodyPr>
            <a:normAutofit/>
          </a:bodyPr>
          <a:lstStyle/>
          <a:p>
            <a:r>
              <a:rPr lang="en-US" b="1" dirty="0"/>
              <a:t>Move the </a:t>
            </a:r>
            <a:r>
              <a:rPr lang="en-US" b="1" i="1" dirty="0"/>
              <a:t>Previous Question					</a:t>
            </a:r>
            <a:r>
              <a:rPr lang="en-US" b="1" dirty="0"/>
              <a:t> (Call the Question)</a:t>
            </a:r>
            <a:endParaRPr lang="en-US" dirty="0"/>
          </a:p>
          <a:p>
            <a:pPr lvl="1">
              <a:lnSpc>
                <a:spcPct val="110000"/>
              </a:lnSpc>
              <a:spcBef>
                <a:spcPts val="672"/>
              </a:spcBef>
            </a:pPr>
            <a:r>
              <a:rPr lang="en-US" dirty="0"/>
              <a:t>Used to close debate and vote on the motion on the floor.</a:t>
            </a:r>
          </a:p>
          <a:p>
            <a:pPr lvl="1"/>
            <a:r>
              <a:rPr lang="en-US" dirty="0"/>
              <a:t>Requires a second and is not debatable.</a:t>
            </a:r>
          </a:p>
          <a:p>
            <a:pPr lvl="1"/>
            <a:r>
              <a:rPr lang="en-US" dirty="0"/>
              <a:t>Requires a 2/3 vote.</a:t>
            </a:r>
          </a:p>
          <a:p>
            <a:pPr lvl="1"/>
            <a:r>
              <a:rPr lang="en-US" dirty="0"/>
              <a:t>If passes, the members then vote on the main motion on the floor.</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3200" b="1" dirty="0"/>
              <a:t>MOTIONS TO END DEBATE OR POSTPONE DEBATE</a:t>
            </a:r>
            <a:br>
              <a:rPr lang="en-US" sz="3200" b="1" dirty="0"/>
            </a:br>
            <a:r>
              <a:rPr lang="en-US" sz="3200" b="1" dirty="0"/>
              <a:t> </a:t>
            </a:r>
            <a:br>
              <a:rPr lang="en-US" sz="3200" b="1" dirty="0"/>
            </a:br>
            <a:endParaRPr lang="en-US" sz="3200" dirty="0"/>
          </a:p>
        </p:txBody>
      </p:sp>
      <p:sp>
        <p:nvSpPr>
          <p:cNvPr id="7" name="Content Placeholder 6"/>
          <p:cNvSpPr>
            <a:spLocks noGrp="1"/>
          </p:cNvSpPr>
          <p:nvPr>
            <p:ph idx="1"/>
          </p:nvPr>
        </p:nvSpPr>
        <p:spPr/>
        <p:txBody>
          <a:bodyPr>
            <a:normAutofit/>
          </a:bodyPr>
          <a:lstStyle/>
          <a:p>
            <a:pPr>
              <a:buNone/>
            </a:pPr>
            <a:endParaRPr lang="en-US" dirty="0"/>
          </a:p>
          <a:p>
            <a:r>
              <a:rPr lang="en-US" dirty="0"/>
              <a:t> </a:t>
            </a:r>
            <a:r>
              <a:rPr lang="en-US" b="1" dirty="0"/>
              <a:t>Move to </a:t>
            </a:r>
            <a:r>
              <a:rPr lang="en-US" b="1" i="1" dirty="0"/>
              <a:t>Refer to Committee</a:t>
            </a:r>
            <a:endParaRPr lang="en-US" dirty="0"/>
          </a:p>
          <a:p>
            <a:pPr lvl="1">
              <a:spcBef>
                <a:spcPts val="672"/>
              </a:spcBef>
            </a:pPr>
            <a:r>
              <a:rPr lang="en-US" dirty="0"/>
              <a:t>Used to send the main motion to a committee for further review.</a:t>
            </a:r>
          </a:p>
          <a:p>
            <a:pPr lvl="1"/>
            <a:r>
              <a:rPr lang="en-US" dirty="0"/>
              <a:t>Requires a second and is debatable.</a:t>
            </a:r>
          </a:p>
          <a:p>
            <a:pPr lvl="1"/>
            <a:r>
              <a:rPr lang="en-US" dirty="0"/>
              <a:t>Amendable as to the committee chosen.</a:t>
            </a:r>
          </a:p>
          <a:p>
            <a:pPr lvl="1"/>
            <a:r>
              <a:rPr lang="en-US" dirty="0"/>
              <a:t>Requires a majority vote.</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3200" b="1" dirty="0"/>
              <a:t>MOTIONS TO END DEBATE OR POSTPONE DEBATE</a:t>
            </a:r>
            <a:br>
              <a:rPr lang="en-US" sz="3200" b="1" dirty="0"/>
            </a:br>
            <a:r>
              <a:rPr lang="en-US" sz="3200" b="1" dirty="0"/>
              <a:t> </a:t>
            </a:r>
            <a:br>
              <a:rPr lang="en-US" sz="3200" b="1" dirty="0"/>
            </a:br>
            <a:endParaRPr lang="en-US" sz="3200" dirty="0"/>
          </a:p>
        </p:txBody>
      </p:sp>
      <p:sp>
        <p:nvSpPr>
          <p:cNvPr id="7" name="Content Placeholder 6"/>
          <p:cNvSpPr>
            <a:spLocks noGrp="1"/>
          </p:cNvSpPr>
          <p:nvPr>
            <p:ph idx="1"/>
          </p:nvPr>
        </p:nvSpPr>
        <p:spPr/>
        <p:txBody>
          <a:bodyPr>
            <a:normAutofit lnSpcReduction="10000"/>
          </a:bodyPr>
          <a:lstStyle/>
          <a:p>
            <a:pPr>
              <a:buNone/>
            </a:pPr>
            <a:endParaRPr lang="en-US" dirty="0"/>
          </a:p>
          <a:p>
            <a:r>
              <a:rPr lang="en-US" dirty="0"/>
              <a:t> </a:t>
            </a:r>
            <a:r>
              <a:rPr lang="en-US" b="1" dirty="0"/>
              <a:t> Move to </a:t>
            </a:r>
            <a:r>
              <a:rPr lang="en-US" b="1" i="1" dirty="0"/>
              <a:t>Postpone Indefinitel</a:t>
            </a:r>
            <a:r>
              <a:rPr lang="en-US" b="1" dirty="0"/>
              <a:t>y</a:t>
            </a:r>
            <a:endParaRPr lang="en-US" dirty="0"/>
          </a:p>
          <a:p>
            <a:pPr lvl="1">
              <a:lnSpc>
                <a:spcPct val="110000"/>
              </a:lnSpc>
              <a:spcBef>
                <a:spcPts val="672"/>
              </a:spcBef>
            </a:pPr>
            <a:r>
              <a:rPr lang="en-US" dirty="0"/>
              <a:t> By use of this motion the assembly can decline to take a position on the main question.</a:t>
            </a:r>
          </a:p>
          <a:p>
            <a:pPr lvl="1"/>
            <a:r>
              <a:rPr lang="en-US" dirty="0"/>
              <a:t>Its adoption kills the main motion for the duration of the session.</a:t>
            </a:r>
          </a:p>
          <a:p>
            <a:pPr lvl="1"/>
            <a:r>
              <a:rPr lang="en-US" dirty="0"/>
              <a:t>Requires a second and is debatable.</a:t>
            </a:r>
          </a:p>
          <a:p>
            <a:pPr lvl="1"/>
            <a:r>
              <a:rPr lang="en-US" dirty="0"/>
              <a:t>Not amendable.  </a:t>
            </a:r>
          </a:p>
          <a:p>
            <a:pPr lvl="1"/>
            <a:r>
              <a:rPr lang="en-US" dirty="0"/>
              <a:t>Requires a majority vote.</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3200" b="1" dirty="0"/>
              <a:t>MOTIONS TO END DEBATE OR POSTPONE DEBATE</a:t>
            </a:r>
            <a:br>
              <a:rPr lang="en-US" sz="3200" b="1" dirty="0"/>
            </a:br>
            <a:r>
              <a:rPr lang="en-US" sz="3200" b="1" dirty="0"/>
              <a:t> </a:t>
            </a:r>
            <a:br>
              <a:rPr lang="en-US" sz="3200" b="1" dirty="0"/>
            </a:br>
            <a:endParaRPr lang="en-US" sz="3200" dirty="0"/>
          </a:p>
        </p:txBody>
      </p:sp>
      <p:sp>
        <p:nvSpPr>
          <p:cNvPr id="7" name="Content Placeholder 6"/>
          <p:cNvSpPr>
            <a:spLocks noGrp="1"/>
          </p:cNvSpPr>
          <p:nvPr>
            <p:ph idx="1"/>
          </p:nvPr>
        </p:nvSpPr>
        <p:spPr>
          <a:xfrm>
            <a:off x="333213" y="1703900"/>
            <a:ext cx="8307092" cy="4525963"/>
          </a:xfrm>
        </p:spPr>
        <p:txBody>
          <a:bodyPr>
            <a:noAutofit/>
          </a:bodyPr>
          <a:lstStyle/>
          <a:p>
            <a:pPr>
              <a:spcBef>
                <a:spcPts val="672"/>
              </a:spcBef>
            </a:pPr>
            <a:r>
              <a:rPr lang="en-US" dirty="0"/>
              <a:t> </a:t>
            </a:r>
            <a:r>
              <a:rPr lang="en-US" b="1" dirty="0"/>
              <a:t>Move to </a:t>
            </a:r>
            <a:r>
              <a:rPr lang="en-US" b="1" i="1" dirty="0"/>
              <a:t>Postpone to a Certain Time</a:t>
            </a:r>
            <a:r>
              <a:rPr lang="en-US" b="1" dirty="0"/>
              <a:t> (or </a:t>
            </a:r>
            <a:r>
              <a:rPr lang="en-US" b="1" i="1" dirty="0"/>
              <a:t>Postpone Definitely</a:t>
            </a:r>
            <a:r>
              <a:rPr lang="en-US" b="1" dirty="0"/>
              <a:t>)</a:t>
            </a:r>
            <a:endParaRPr lang="en-US" dirty="0"/>
          </a:p>
          <a:p>
            <a:pPr lvl="1">
              <a:spcBef>
                <a:spcPts val="672"/>
              </a:spcBef>
            </a:pPr>
            <a:r>
              <a:rPr lang="en-US" dirty="0"/>
              <a:t>This is a motion by which action on a pending question can be put off, within limits, to a definite day, meeting, or hour, or until after a certain event.</a:t>
            </a:r>
          </a:p>
          <a:p>
            <a:pPr lvl="1">
              <a:spcBef>
                <a:spcPts val="672"/>
              </a:spcBef>
            </a:pPr>
            <a:r>
              <a:rPr lang="en-US" dirty="0"/>
              <a:t>Requires a second and is debatable.</a:t>
            </a:r>
          </a:p>
          <a:p>
            <a:pPr lvl="1">
              <a:spcBef>
                <a:spcPts val="672"/>
              </a:spcBef>
            </a:pPr>
            <a:r>
              <a:rPr lang="en-US" dirty="0"/>
              <a:t>Can be amended as to the time.</a:t>
            </a:r>
          </a:p>
          <a:p>
            <a:pPr lvl="1">
              <a:spcBef>
                <a:spcPts val="672"/>
              </a:spcBef>
            </a:pPr>
            <a:r>
              <a:rPr lang="en-US" dirty="0"/>
              <a:t>Requires a majority vote.</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3200" b="1" dirty="0"/>
              <a:t>MOTIONS TO END DEBATE OR POSTPONE DEBATE</a:t>
            </a:r>
            <a:br>
              <a:rPr lang="en-US" sz="3200" b="1" dirty="0"/>
            </a:br>
            <a:r>
              <a:rPr lang="en-US" sz="3200" b="1" dirty="0"/>
              <a:t> </a:t>
            </a:r>
            <a:br>
              <a:rPr lang="en-US" sz="3200" b="1" dirty="0"/>
            </a:br>
            <a:endParaRPr lang="en-US" sz="3200" dirty="0"/>
          </a:p>
        </p:txBody>
      </p:sp>
      <p:sp>
        <p:nvSpPr>
          <p:cNvPr id="7" name="Content Placeholder 6"/>
          <p:cNvSpPr>
            <a:spLocks noGrp="1"/>
          </p:cNvSpPr>
          <p:nvPr>
            <p:ph idx="1"/>
          </p:nvPr>
        </p:nvSpPr>
        <p:spPr>
          <a:xfrm>
            <a:off x="457200" y="1336729"/>
            <a:ext cx="8229600" cy="4525963"/>
          </a:xfrm>
        </p:spPr>
        <p:txBody>
          <a:bodyPr>
            <a:normAutofit/>
          </a:bodyPr>
          <a:lstStyle/>
          <a:p>
            <a:pPr>
              <a:buNone/>
            </a:pPr>
            <a:endParaRPr lang="en-US" dirty="0"/>
          </a:p>
          <a:p>
            <a:r>
              <a:rPr lang="en-US" dirty="0"/>
              <a:t> </a:t>
            </a:r>
            <a:r>
              <a:rPr lang="en-US" b="1" dirty="0"/>
              <a:t>Move to </a:t>
            </a:r>
            <a:r>
              <a:rPr lang="en-US" b="1" i="1" dirty="0"/>
              <a:t>Lay on the Table </a:t>
            </a:r>
            <a:r>
              <a:rPr lang="en-US" b="1" dirty="0"/>
              <a:t>(Move to Table)</a:t>
            </a:r>
            <a:endParaRPr lang="en-US" dirty="0"/>
          </a:p>
          <a:p>
            <a:pPr lvl="1"/>
            <a:r>
              <a:rPr lang="en-US" dirty="0"/>
              <a:t>Enables the assembly to lay the pending question aside </a:t>
            </a:r>
            <a:r>
              <a:rPr lang="en-US" u="sng" dirty="0"/>
              <a:t>temporarily</a:t>
            </a:r>
            <a:r>
              <a:rPr lang="en-US" dirty="0"/>
              <a:t> </a:t>
            </a:r>
            <a:r>
              <a:rPr lang="en-US" i="1" dirty="0"/>
              <a:t>when something else of immediate urgency has arisen or when something else needs to be considered before consideration of the pending question is resumed.</a:t>
            </a:r>
            <a:endParaRPr lang="en-US" dirty="0"/>
          </a:p>
          <a:p>
            <a:pPr lvl="1"/>
            <a:r>
              <a:rPr lang="en-US" dirty="0"/>
              <a:t>Requires a second and is not debatable. </a:t>
            </a:r>
          </a:p>
          <a:p>
            <a:pPr lvl="1"/>
            <a:r>
              <a:rPr lang="en-US" dirty="0"/>
              <a:t>Requires a majority vote. </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2800" b="1" dirty="0"/>
              <a:t> MOTIONS REGARDING PROCEDURE OR INFORMATION</a:t>
            </a:r>
            <a:br>
              <a:rPr lang="en-US" sz="2800" dirty="0"/>
            </a:br>
            <a:r>
              <a:rPr lang="en-US" sz="3200" b="1" dirty="0"/>
              <a:t> </a:t>
            </a:r>
            <a:br>
              <a:rPr lang="en-US" sz="3200" b="1" dirty="0"/>
            </a:br>
            <a:endParaRPr lang="en-US" sz="3200" dirty="0"/>
          </a:p>
        </p:txBody>
      </p:sp>
      <p:sp>
        <p:nvSpPr>
          <p:cNvPr id="7" name="Content Placeholder 6"/>
          <p:cNvSpPr>
            <a:spLocks noGrp="1"/>
          </p:cNvSpPr>
          <p:nvPr>
            <p:ph idx="1"/>
          </p:nvPr>
        </p:nvSpPr>
        <p:spPr>
          <a:xfrm>
            <a:off x="550189" y="1290234"/>
            <a:ext cx="8229600" cy="4525963"/>
          </a:xfrm>
        </p:spPr>
        <p:txBody>
          <a:bodyPr>
            <a:noAutofit/>
          </a:bodyPr>
          <a:lstStyle/>
          <a:p>
            <a:pPr>
              <a:spcBef>
                <a:spcPts val="672"/>
              </a:spcBef>
            </a:pPr>
            <a:r>
              <a:rPr lang="en-US" dirty="0"/>
              <a:t> </a:t>
            </a:r>
            <a:r>
              <a:rPr lang="en-US" b="1" i="1" dirty="0"/>
              <a:t>Request</a:t>
            </a:r>
            <a:r>
              <a:rPr lang="en-US" b="1" dirty="0"/>
              <a:t> </a:t>
            </a:r>
            <a:r>
              <a:rPr lang="en-US" b="1" i="1" dirty="0"/>
              <a:t>for Information or 	Point of Information</a:t>
            </a:r>
            <a:endParaRPr lang="en-US" dirty="0"/>
          </a:p>
          <a:p>
            <a:pPr lvl="1">
              <a:lnSpc>
                <a:spcPct val="110000"/>
              </a:lnSpc>
            </a:pPr>
            <a:r>
              <a:rPr lang="en-US" dirty="0"/>
              <a:t>A request directed to the presiding officer or through the presiding officer to another officer or member for information relevant to the business at hand but not related to parliamentary procedure.</a:t>
            </a:r>
          </a:p>
          <a:p>
            <a:pPr lvl="1"/>
            <a:r>
              <a:rPr lang="en-US" dirty="0"/>
              <a:t>A member can make a request while another member has the floor.</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2800" b="1" dirty="0"/>
              <a:t> MOTIONS REGARDING PROCEDURE OR INFORMATION</a:t>
            </a:r>
            <a:br>
              <a:rPr lang="en-US" sz="2800" dirty="0"/>
            </a:br>
            <a:r>
              <a:rPr lang="en-US" sz="3200" b="1" dirty="0"/>
              <a:t> </a:t>
            </a:r>
            <a:br>
              <a:rPr lang="en-US" sz="3200" b="1" dirty="0"/>
            </a:br>
            <a:endParaRPr lang="en-US" sz="3200" dirty="0"/>
          </a:p>
        </p:txBody>
      </p:sp>
      <p:sp>
        <p:nvSpPr>
          <p:cNvPr id="7" name="Content Placeholder 6"/>
          <p:cNvSpPr>
            <a:spLocks noGrp="1"/>
          </p:cNvSpPr>
          <p:nvPr>
            <p:ph idx="1"/>
          </p:nvPr>
        </p:nvSpPr>
        <p:spPr>
          <a:xfrm>
            <a:off x="457200" y="1251488"/>
            <a:ext cx="8229600" cy="4525963"/>
          </a:xfrm>
        </p:spPr>
        <p:txBody>
          <a:bodyPr>
            <a:normAutofit/>
          </a:bodyPr>
          <a:lstStyle/>
          <a:p>
            <a:pPr>
              <a:buNone/>
            </a:pPr>
            <a:endParaRPr lang="en-US" dirty="0"/>
          </a:p>
          <a:p>
            <a:r>
              <a:rPr lang="en-US" dirty="0"/>
              <a:t> </a:t>
            </a:r>
            <a:r>
              <a:rPr lang="en-US" b="1" i="1" dirty="0"/>
              <a:t> Parliamentary Inquiry</a:t>
            </a:r>
            <a:r>
              <a:rPr lang="en-US" b="1" dirty="0"/>
              <a:t> </a:t>
            </a:r>
          </a:p>
          <a:p>
            <a:pPr lvl="1"/>
            <a:r>
              <a:rPr lang="en-US" dirty="0"/>
              <a:t>A question directed to the presiding officer to obtain information for a matter of parliamentary law or the rules of the organization bearing on the business at hand. </a:t>
            </a:r>
          </a:p>
          <a:p>
            <a:pPr lvl="1"/>
            <a:r>
              <a:rPr lang="en-US" dirty="0"/>
              <a:t>A member can make a request while another member has the floor.</a:t>
            </a:r>
          </a:p>
          <a:p>
            <a:pPr lvl="1"/>
            <a:r>
              <a:rPr lang="en-US" dirty="0"/>
              <a:t>The presiding officer responds to the inquiry.</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PARLIAMENTARY LAW </a:t>
            </a:r>
          </a:p>
        </p:txBody>
      </p:sp>
      <p:sp>
        <p:nvSpPr>
          <p:cNvPr id="7" name="Content Placeholder 6"/>
          <p:cNvSpPr>
            <a:spLocks noGrp="1"/>
          </p:cNvSpPr>
          <p:nvPr>
            <p:ph idx="1"/>
          </p:nvPr>
        </p:nvSpPr>
        <p:spPr/>
        <p:txBody>
          <a:bodyPr>
            <a:normAutofit lnSpcReduction="10000"/>
          </a:bodyPr>
          <a:lstStyle/>
          <a:p>
            <a:pPr>
              <a:buNone/>
            </a:pPr>
            <a:r>
              <a:rPr lang="en-US" dirty="0"/>
              <a:t> 	</a:t>
            </a:r>
            <a:r>
              <a:rPr lang="en-US" sz="2800" dirty="0"/>
              <a:t>The application of parliamentary law is the best method yet devised to enable assemblies  of any size, with due regard for every member’s opinion,  to arrive at the general will on the maximum number of questions of varying complexity in a minimum amount of time and under all kinds of internal climates ranging from total harmony to hardened or impassioned division of opinion. </a:t>
            </a:r>
          </a:p>
          <a:p>
            <a:pPr>
              <a:buNone/>
            </a:pPr>
            <a:endParaRPr lang="en-US" sz="2800" dirty="0"/>
          </a:p>
          <a:p>
            <a:pPr>
              <a:buNone/>
            </a:pPr>
            <a:r>
              <a:rPr lang="en-US" sz="2800" dirty="0"/>
              <a:t> </a:t>
            </a:r>
            <a:r>
              <a:rPr lang="en-US" sz="2400" i="1" dirty="0"/>
              <a:t>Robert’s Rules of Order Revised 12</a:t>
            </a:r>
            <a:r>
              <a:rPr lang="en-US" sz="2400" i="1" baseline="30000" dirty="0"/>
              <a:t>th</a:t>
            </a:r>
            <a:r>
              <a:rPr lang="en-US" sz="2400" i="1" dirty="0"/>
              <a:t> Ed. </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2800" b="1" dirty="0"/>
              <a:t> MOTIONS REGARDING PROCEDURE OR INFORMATION</a:t>
            </a:r>
            <a:br>
              <a:rPr lang="en-US" sz="2800" dirty="0"/>
            </a:br>
            <a:r>
              <a:rPr lang="en-US" sz="3200" b="1" dirty="0"/>
              <a:t> </a:t>
            </a:r>
            <a:br>
              <a:rPr lang="en-US" sz="3200" b="1" dirty="0"/>
            </a:br>
            <a:endParaRPr lang="en-US" sz="3200" dirty="0"/>
          </a:p>
        </p:txBody>
      </p:sp>
      <p:sp>
        <p:nvSpPr>
          <p:cNvPr id="7" name="Content Placeholder 6"/>
          <p:cNvSpPr>
            <a:spLocks noGrp="1"/>
          </p:cNvSpPr>
          <p:nvPr>
            <p:ph idx="1"/>
          </p:nvPr>
        </p:nvSpPr>
        <p:spPr>
          <a:xfrm>
            <a:off x="457200" y="1259237"/>
            <a:ext cx="8229600" cy="4525963"/>
          </a:xfrm>
        </p:spPr>
        <p:txBody>
          <a:bodyPr>
            <a:normAutofit/>
          </a:bodyPr>
          <a:lstStyle/>
          <a:p>
            <a:pPr>
              <a:buNone/>
            </a:pPr>
            <a:endParaRPr lang="en-US" dirty="0"/>
          </a:p>
          <a:p>
            <a:r>
              <a:rPr lang="en-US" dirty="0"/>
              <a:t> </a:t>
            </a:r>
            <a:r>
              <a:rPr lang="en-US" b="1" i="1" dirty="0"/>
              <a:t>  Point of Order</a:t>
            </a:r>
            <a:r>
              <a:rPr lang="en-US" b="1" dirty="0"/>
              <a:t> (Parliamentary Procedure)</a:t>
            </a:r>
          </a:p>
          <a:p>
            <a:pPr lvl="1">
              <a:spcBef>
                <a:spcPts val="672"/>
              </a:spcBef>
            </a:pPr>
            <a:r>
              <a:rPr lang="en-US" dirty="0"/>
              <a:t>A member uses a point of order to bring to the assembly’s attention that there has been a breach of parliamentary procedure.</a:t>
            </a:r>
          </a:p>
          <a:p>
            <a:pPr lvl="1"/>
            <a:r>
              <a:rPr lang="en-US" dirty="0"/>
              <a:t>A member can make a request while another member has the floor.</a:t>
            </a:r>
          </a:p>
          <a:p>
            <a:pPr lvl="1"/>
            <a:r>
              <a:rPr lang="en-US" dirty="0"/>
              <a:t>The presiding officer rules on the point of order.</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fontScale="90000"/>
          </a:bodyPr>
          <a:lstStyle/>
          <a:p>
            <a:br>
              <a:rPr lang="en-US" sz="3200" b="1" dirty="0"/>
            </a:br>
            <a:br>
              <a:rPr lang="en-US" sz="3200" b="1" dirty="0"/>
            </a:br>
            <a:r>
              <a:rPr lang="en-US" sz="2800" b="1" dirty="0"/>
              <a:t> </a:t>
            </a:r>
            <a:r>
              <a:rPr lang="en-US" sz="2800" b="1" dirty="0">
                <a:latin typeface="Arial" panose="020B0604020202020204" pitchFamily="34" charset="0"/>
                <a:cs typeface="Arial" panose="020B0604020202020204" pitchFamily="34" charset="0"/>
              </a:rPr>
              <a:t>Any Questions</a:t>
            </a:r>
            <a:endParaRPr lang="en-US" sz="3200" dirty="0"/>
          </a:p>
        </p:txBody>
      </p:sp>
      <p:sp>
        <p:nvSpPr>
          <p:cNvPr id="7" name="Content Placeholder 6"/>
          <p:cNvSpPr>
            <a:spLocks noGrp="1"/>
          </p:cNvSpPr>
          <p:nvPr>
            <p:ph idx="1"/>
          </p:nvPr>
        </p:nvSpPr>
        <p:spPr>
          <a:xfrm>
            <a:off x="457200" y="1259237"/>
            <a:ext cx="8229600" cy="4525963"/>
          </a:xfrm>
        </p:spPr>
        <p:txBody>
          <a:bodyPr>
            <a:normAutofit/>
          </a:bodyPr>
          <a:lstStyle/>
          <a:p>
            <a:pPr>
              <a:buNone/>
            </a:pPr>
            <a:endParaRPr lang="en-US" dirty="0"/>
          </a:p>
          <a:p>
            <a:pPr marL="0" indent="0" algn="ctr">
              <a:buNone/>
            </a:pPr>
            <a:endParaRPr lang="en-US" dirty="0">
              <a:hlinkClick r:id="rId5"/>
            </a:endParaRPr>
          </a:p>
          <a:p>
            <a:pPr marL="0" indent="0" algn="ctr">
              <a:buNone/>
            </a:pPr>
            <a:endParaRPr lang="en-US" dirty="0">
              <a:hlinkClick r:id="rId5"/>
            </a:endParaRPr>
          </a:p>
          <a:p>
            <a:pPr marL="0" indent="0" algn="ctr">
              <a:buNone/>
            </a:pPr>
            <a:r>
              <a:rPr lang="en-US" dirty="0">
                <a:hlinkClick r:id="rId5"/>
              </a:rPr>
              <a:t>presfacultysenate@memphis.edu</a:t>
            </a:r>
            <a:endParaRPr lang="en-US" dirty="0"/>
          </a:p>
          <a:p>
            <a:pPr marL="0" indent="0" algn="ctr">
              <a:buNone/>
            </a:pPr>
            <a:r>
              <a:rPr lang="en-US" dirty="0"/>
              <a:t>901-678-2942</a:t>
            </a:r>
          </a:p>
          <a:p>
            <a:endParaRPr lang="en-US" dirty="0"/>
          </a:p>
        </p:txBody>
      </p:sp>
    </p:spTree>
    <p:extLst>
      <p:ext uri="{BB962C8B-B14F-4D97-AF65-F5344CB8AC3E}">
        <p14:creationId xmlns:p14="http://schemas.microsoft.com/office/powerpoint/2010/main" val="1352142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a:xfrm>
            <a:off x="457200" y="274638"/>
            <a:ext cx="8229600" cy="1325562"/>
          </a:xfrm>
        </p:spPr>
        <p:txBody>
          <a:bodyPr>
            <a:normAutofit/>
          </a:bodyPr>
          <a:lstStyle/>
          <a:p>
            <a:r>
              <a:rPr lang="en-US" sz="3200" b="1" dirty="0"/>
              <a:t>UNIVERSITY OF MEMPHIS STANDING RULES </a:t>
            </a:r>
            <a:br>
              <a:rPr lang="en-US" sz="3200" dirty="0"/>
            </a:br>
            <a:r>
              <a:rPr lang="en-US" sz="3200" b="1" dirty="0"/>
              <a:t>SPEAKING PROTOCOL</a:t>
            </a:r>
            <a:endParaRPr lang="en-US" sz="3200" dirty="0"/>
          </a:p>
        </p:txBody>
      </p:sp>
      <p:sp>
        <p:nvSpPr>
          <p:cNvPr id="7" name="Content Placeholder 6"/>
          <p:cNvSpPr>
            <a:spLocks noGrp="1"/>
          </p:cNvSpPr>
          <p:nvPr>
            <p:ph idx="1"/>
          </p:nvPr>
        </p:nvSpPr>
        <p:spPr/>
        <p:txBody>
          <a:bodyPr/>
          <a:lstStyle/>
          <a:p>
            <a:pPr>
              <a:buNone/>
            </a:pPr>
            <a:endParaRPr lang="en-US" dirty="0"/>
          </a:p>
          <a:p>
            <a:pPr>
              <a:buNone/>
            </a:pPr>
            <a:r>
              <a:rPr lang="en-US" dirty="0"/>
              <a:t>  	Before addressing the assembly, the speaker will clearly speak his/her name and area of representation.</a:t>
            </a:r>
          </a:p>
          <a:p>
            <a:pPr>
              <a:buNone/>
            </a:pPr>
            <a:endParaRPr lang="en-US" dirty="0"/>
          </a:p>
          <a:p>
            <a:pPr lvl="1">
              <a:buNone/>
            </a:pPr>
            <a:r>
              <a:rPr lang="en-US" dirty="0"/>
              <a:t>	</a:t>
            </a:r>
            <a:r>
              <a:rPr lang="en-US" dirty="0">
                <a:solidFill>
                  <a:srgbClr val="0070C0"/>
                </a:solidFill>
              </a:rPr>
              <a:t>Ex. Mark Sunderman, Fogelman College of Business and Economics</a:t>
            </a:r>
          </a:p>
          <a:p>
            <a:endParaRPr lang="en-US" dirty="0"/>
          </a:p>
        </p:txBody>
      </p:sp>
    </p:spTree>
    <p:extLst>
      <p:ext uri="{BB962C8B-B14F-4D97-AF65-F5344CB8AC3E}">
        <p14:creationId xmlns:p14="http://schemas.microsoft.com/office/powerpoint/2010/main" val="946418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70645.17-UOM-New-Brand-PowerPoint-Template-section-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271400" cy="6953550"/>
          </a:xfrm>
          <a:prstGeom prst="rect">
            <a:avLst/>
          </a:prstGeom>
        </p:spPr>
      </p:pic>
      <p:sp>
        <p:nvSpPr>
          <p:cNvPr id="8" name="Title 7"/>
          <p:cNvSpPr>
            <a:spLocks noGrp="1"/>
          </p:cNvSpPr>
          <p:nvPr>
            <p:ph type="title"/>
          </p:nvPr>
        </p:nvSpPr>
        <p:spPr>
          <a:xfrm>
            <a:off x="699247" y="2218765"/>
            <a:ext cx="8229600" cy="1143000"/>
          </a:xfrm>
        </p:spPr>
        <p:txBody>
          <a:bodyPr>
            <a:normAutofit/>
          </a:bodyPr>
          <a:lstStyle/>
          <a:p>
            <a:r>
              <a:rPr lang="en-US" sz="3600" b="1" dirty="0"/>
              <a:t>ROBERT’S RULES OF ORDER</a:t>
            </a:r>
            <a:endParaRPr lang="en-US" sz="3600" dirty="0"/>
          </a:p>
        </p:txBody>
      </p:sp>
      <p:pic>
        <p:nvPicPr>
          <p:cNvPr id="4" name="Content Placeholder 3" descr="70645.17-UOM-New-Brand-PowerPoint-Template-section-1.jpg"/>
          <p:cNvPicPr>
            <a:picLocks noGrp="1" noChangeAspect="1"/>
          </p:cNvPicPr>
          <p:nvPr>
            <p:ph idx="4294967295"/>
          </p:nvPr>
        </p:nvPicPr>
        <p:blipFill>
          <a:blip r:embed="rId2">
            <a:extLst>
              <a:ext uri="{28A0092B-C50C-407E-A947-70E740481C1C}">
                <a14:useLocalDpi xmlns:a14="http://schemas.microsoft.com/office/drawing/2010/main" val="0"/>
              </a:ext>
            </a:extLst>
          </a:blip>
          <a:srcRect t="13336" b="13336"/>
          <a:stretch>
            <a:fillRect/>
          </a:stretch>
        </p:blipFill>
        <p:spPr>
          <a:xfrm>
            <a:off x="0" y="4706471"/>
            <a:ext cx="8229600" cy="1419692"/>
          </a:xfrm>
        </p:spPr>
      </p:pic>
    </p:spTree>
    <p:extLst>
      <p:ext uri="{BB962C8B-B14F-4D97-AF65-F5344CB8AC3E}">
        <p14:creationId xmlns:p14="http://schemas.microsoft.com/office/powerpoint/2010/main" val="76943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MAIN MOTIONS</a:t>
            </a:r>
            <a:endParaRPr lang="en-US" sz="3200" dirty="0"/>
          </a:p>
        </p:txBody>
      </p:sp>
      <p:sp>
        <p:nvSpPr>
          <p:cNvPr id="7" name="Content Placeholder 6"/>
          <p:cNvSpPr>
            <a:spLocks noGrp="1"/>
          </p:cNvSpPr>
          <p:nvPr>
            <p:ph idx="1"/>
          </p:nvPr>
        </p:nvSpPr>
        <p:spPr>
          <a:xfrm>
            <a:off x="457200" y="1692276"/>
            <a:ext cx="8229600" cy="4525963"/>
          </a:xfrm>
        </p:spPr>
        <p:txBody>
          <a:bodyPr>
            <a:noAutofit/>
          </a:bodyPr>
          <a:lstStyle/>
          <a:p>
            <a:r>
              <a:rPr lang="en-US" dirty="0"/>
              <a:t> Making Motions</a:t>
            </a:r>
          </a:p>
          <a:p>
            <a:pPr lvl="1"/>
            <a:r>
              <a:rPr lang="en-US" dirty="0"/>
              <a:t>From a Committee: Requires no second</a:t>
            </a:r>
          </a:p>
          <a:p>
            <a:pPr lvl="1"/>
            <a:r>
              <a:rPr lang="en-US" dirty="0"/>
              <a:t>From a member</a:t>
            </a:r>
          </a:p>
          <a:p>
            <a:pPr lvl="2"/>
            <a:r>
              <a:rPr lang="en-US" dirty="0"/>
              <a:t>“Any member of the Senate may submit to the Executive Committee items, including motions, no later than 10 days in advance of the Faculty Senate meeting at which the item is to be considered.” (From Special Rules of Order – Faculty Senate Articles of Authority)</a:t>
            </a:r>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MAIN MOTIONS</a:t>
            </a:r>
            <a:endParaRPr lang="en-US" sz="3200" dirty="0"/>
          </a:p>
        </p:txBody>
      </p:sp>
      <p:sp>
        <p:nvSpPr>
          <p:cNvPr id="7" name="Content Placeholder 6"/>
          <p:cNvSpPr>
            <a:spLocks noGrp="1"/>
          </p:cNvSpPr>
          <p:nvPr>
            <p:ph idx="1"/>
          </p:nvPr>
        </p:nvSpPr>
        <p:spPr>
          <a:xfrm>
            <a:off x="457200" y="2057399"/>
            <a:ext cx="8229600" cy="4525963"/>
          </a:xfrm>
        </p:spPr>
        <p:txBody>
          <a:bodyPr>
            <a:noAutofit/>
          </a:bodyPr>
          <a:lstStyle/>
          <a:p>
            <a:r>
              <a:rPr lang="en-US" dirty="0"/>
              <a:t>Stating the Question</a:t>
            </a:r>
          </a:p>
          <a:p>
            <a:pPr lvl="1"/>
            <a:r>
              <a:rPr lang="en-US" dirty="0"/>
              <a:t>Once a motion has been made and seconded (if required) the presiding officer (FS President) of the meeting states the question on the motion.  At this point, the control of the motion is in the hands of the assembly.</a:t>
            </a:r>
          </a:p>
          <a:p>
            <a:pPr>
              <a:buNone/>
            </a:pPr>
            <a:endParaRPr lang="en-US" dirty="0"/>
          </a:p>
          <a:p>
            <a:endParaRPr lang="en-US" dirty="0"/>
          </a:p>
        </p:txBody>
      </p:sp>
    </p:spTree>
    <p:extLst>
      <p:ext uri="{BB962C8B-B14F-4D97-AF65-F5344CB8AC3E}">
        <p14:creationId xmlns:p14="http://schemas.microsoft.com/office/powerpoint/2010/main" val="397579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DEBATE</a:t>
            </a:r>
            <a:endParaRPr lang="en-US" sz="3200" dirty="0"/>
          </a:p>
        </p:txBody>
      </p:sp>
      <p:sp>
        <p:nvSpPr>
          <p:cNvPr id="7" name="Content Placeholder 6"/>
          <p:cNvSpPr>
            <a:spLocks noGrp="1"/>
          </p:cNvSpPr>
          <p:nvPr>
            <p:ph idx="1"/>
          </p:nvPr>
        </p:nvSpPr>
        <p:spPr/>
        <p:txBody>
          <a:bodyPr>
            <a:normAutofit/>
          </a:bodyPr>
          <a:lstStyle/>
          <a:p>
            <a:pPr>
              <a:buNone/>
            </a:pPr>
            <a:endParaRPr lang="en-US" dirty="0"/>
          </a:p>
          <a:p>
            <a:r>
              <a:rPr lang="en-US" dirty="0"/>
              <a:t> In General</a:t>
            </a:r>
          </a:p>
          <a:p>
            <a:pPr lvl="1"/>
            <a:r>
              <a:rPr lang="en-US" dirty="0"/>
              <a:t>To speak regarding a motion, a member must be recognized by the presiding officer.</a:t>
            </a:r>
          </a:p>
          <a:p>
            <a:pPr lvl="1"/>
            <a:r>
              <a:rPr lang="en-US" dirty="0"/>
              <a:t>Before addressing the assembly, the speaker will clearly speak his/her name and area of representation.</a:t>
            </a:r>
          </a:p>
          <a:p>
            <a:pPr lvl="1">
              <a:buNone/>
            </a:pPr>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DEBATE</a:t>
            </a:r>
            <a:endParaRPr lang="en-US" sz="3200" dirty="0"/>
          </a:p>
        </p:txBody>
      </p:sp>
      <p:sp>
        <p:nvSpPr>
          <p:cNvPr id="7" name="Content Placeholder 6"/>
          <p:cNvSpPr>
            <a:spLocks noGrp="1"/>
          </p:cNvSpPr>
          <p:nvPr>
            <p:ph idx="1"/>
          </p:nvPr>
        </p:nvSpPr>
        <p:spPr>
          <a:xfrm>
            <a:off x="457200" y="1417638"/>
            <a:ext cx="8229600" cy="4525963"/>
          </a:xfrm>
        </p:spPr>
        <p:txBody>
          <a:bodyPr>
            <a:noAutofit/>
          </a:bodyPr>
          <a:lstStyle/>
          <a:p>
            <a:r>
              <a:rPr lang="en-US" dirty="0"/>
              <a:t> In General</a:t>
            </a:r>
          </a:p>
          <a:p>
            <a:pPr lvl="1"/>
            <a:r>
              <a:rPr lang="en-US" dirty="0"/>
              <a:t>In the debate each member has the right to speak twice on the same question in a given day. However, they cannot make a second speech on the same question until all member who has not spoken on that question have had an opportunity to speak.  </a:t>
            </a:r>
          </a:p>
          <a:p>
            <a:pPr lvl="1"/>
            <a:r>
              <a:rPr lang="en-US" dirty="0"/>
              <a:t>A member who has spoken twice on a particular question on the same day has exhausted their right to debate that question for that day. </a:t>
            </a:r>
          </a:p>
          <a:p>
            <a:pPr>
              <a:buNone/>
            </a:pPr>
            <a:r>
              <a:rPr lang="en-US" dirty="0"/>
              <a:t> </a:t>
            </a:r>
          </a:p>
          <a:p>
            <a:pPr lvl="1"/>
            <a:endParaRPr lang="en-US" dirty="0"/>
          </a:p>
          <a:p>
            <a:pPr lvl="1"/>
            <a:endParaRPr lang="en-US" dirty="0"/>
          </a:p>
          <a:p>
            <a:pPr lvl="1">
              <a:buNone/>
            </a:pPr>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5"/>
          <p:cNvSpPr>
            <a:spLocks noGrp="1"/>
          </p:cNvSpPr>
          <p:nvPr>
            <p:ph type="title"/>
          </p:nvPr>
        </p:nvSpPr>
        <p:spPr/>
        <p:txBody>
          <a:bodyPr>
            <a:normAutofit/>
          </a:bodyPr>
          <a:lstStyle/>
          <a:p>
            <a:r>
              <a:rPr lang="en-US" sz="3200" b="1" dirty="0"/>
              <a:t>DEBATE</a:t>
            </a:r>
            <a:endParaRPr lang="en-US" sz="3200" dirty="0"/>
          </a:p>
        </p:txBody>
      </p:sp>
      <p:sp>
        <p:nvSpPr>
          <p:cNvPr id="7" name="Content Placeholder 6"/>
          <p:cNvSpPr>
            <a:spLocks noGrp="1"/>
          </p:cNvSpPr>
          <p:nvPr>
            <p:ph idx="1"/>
          </p:nvPr>
        </p:nvSpPr>
        <p:spPr/>
        <p:txBody>
          <a:bodyPr>
            <a:normAutofit fontScale="25000" lnSpcReduction="20000"/>
          </a:bodyPr>
          <a:lstStyle/>
          <a:p>
            <a:r>
              <a:rPr lang="en-US" sz="11200" dirty="0"/>
              <a:t> </a:t>
            </a:r>
            <a:r>
              <a:rPr lang="en-US" sz="12800" dirty="0"/>
              <a:t>In General</a:t>
            </a:r>
          </a:p>
          <a:p>
            <a:pPr lvl="1">
              <a:lnSpc>
                <a:spcPct val="120000"/>
              </a:lnSpc>
            </a:pPr>
            <a:r>
              <a:rPr lang="en-US" sz="11200" dirty="0"/>
              <a:t>Without permission of the assembly, no one can speak longer than 10 minutes on a motion.</a:t>
            </a:r>
          </a:p>
          <a:p>
            <a:pPr lvl="1">
              <a:lnSpc>
                <a:spcPct val="120000"/>
              </a:lnSpc>
            </a:pPr>
            <a:r>
              <a:rPr lang="en-US" sz="11200" dirty="0"/>
              <a:t>Speakers must address their remarks to the presiding officer and not to another speaker.</a:t>
            </a:r>
          </a:p>
          <a:p>
            <a:pPr lvl="1">
              <a:lnSpc>
                <a:spcPct val="120000"/>
              </a:lnSpc>
            </a:pPr>
            <a:r>
              <a:rPr lang="en-US" sz="11200" dirty="0"/>
              <a:t>Debate must be confined to the merits of the pending question.</a:t>
            </a:r>
          </a:p>
          <a:p>
            <a:pPr lvl="1">
              <a:lnSpc>
                <a:spcPct val="120000"/>
              </a:lnSpc>
            </a:pPr>
            <a:r>
              <a:rPr lang="en-US" sz="11200" dirty="0"/>
              <a:t>Speakers should maintain a courteous tone and avoid interjecting a personal note into the debate.</a:t>
            </a:r>
          </a:p>
          <a:p>
            <a:pPr lvl="1">
              <a:buNone/>
            </a:pPr>
            <a:r>
              <a:rPr lang="en-US" dirty="0"/>
              <a:t> </a:t>
            </a:r>
          </a:p>
          <a:p>
            <a:pPr lvl="1"/>
            <a:endParaRPr lang="en-US" dirty="0"/>
          </a:p>
          <a:p>
            <a:pPr>
              <a:buNone/>
            </a:pPr>
            <a:r>
              <a:rPr lang="en-US" dirty="0"/>
              <a:t> </a:t>
            </a:r>
          </a:p>
          <a:p>
            <a:pPr lvl="1"/>
            <a:endParaRPr lang="en-US" dirty="0"/>
          </a:p>
          <a:p>
            <a:pPr lvl="1"/>
            <a:endParaRPr lang="en-US" dirty="0"/>
          </a:p>
          <a:p>
            <a:pPr lvl="1">
              <a:buNone/>
            </a:pPr>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9464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D5A398EC092843B671830CF1346E75" ma:contentTypeVersion="15" ma:contentTypeDescription="Create a new document." ma:contentTypeScope="" ma:versionID="d1a995265e93b87c9600626ef8fb061f">
  <xsd:schema xmlns:xsd="http://www.w3.org/2001/XMLSchema" xmlns:xs="http://www.w3.org/2001/XMLSchema" xmlns:p="http://schemas.microsoft.com/office/2006/metadata/properties" xmlns:ns1="http://schemas.microsoft.com/sharepoint/v3" xmlns:ns3="930cf217-868e-4871-a63b-9cfa73ac15da" xmlns:ns4="e29d67a8-a1b1-4af2-b087-df060121119e" targetNamespace="http://schemas.microsoft.com/office/2006/metadata/properties" ma:root="true" ma:fieldsID="fe6ab3e9aee3bd402ea45a8f95acc373" ns1:_="" ns3:_="" ns4:_="">
    <xsd:import namespace="http://schemas.microsoft.com/sharepoint/v3"/>
    <xsd:import namespace="930cf217-868e-4871-a63b-9cfa73ac15da"/>
    <xsd:import namespace="e29d67a8-a1b1-4af2-b087-df060121119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1:_ip_UnifiedCompliancePolicyProperties" minOccurs="0"/>
                <xsd:element ref="ns1:_ip_UnifiedCompliancePolicyUIAc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0cf217-868e-4871-a63b-9cfa73ac15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9d67a8-a1b1-4af2-b087-df060121119e"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211963F-87CB-4D30-AD54-C40917B39D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30cf217-868e-4871-a63b-9cfa73ac15da"/>
    <ds:schemaRef ds:uri="e29d67a8-a1b1-4af2-b087-df06012111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27C12B-1C66-47DF-9F5A-6A240BDCEB34}">
  <ds:schemaRefs>
    <ds:schemaRef ds:uri="http://schemas.microsoft.com/sharepoint/v3/contenttype/forms"/>
  </ds:schemaRefs>
</ds:datastoreItem>
</file>

<file path=customXml/itemProps3.xml><?xml version="1.0" encoding="utf-8"?>
<ds:datastoreItem xmlns:ds="http://schemas.openxmlformats.org/officeDocument/2006/customXml" ds:itemID="{81DDCFE1-00B9-4410-B9EF-73CB8E4A2B8C}">
  <ds:schemaRefs>
    <ds:schemaRef ds:uri="http://purl.org/dc/terms/"/>
    <ds:schemaRef ds:uri="e29d67a8-a1b1-4af2-b087-df060121119e"/>
    <ds:schemaRef ds:uri="http://schemas.microsoft.com/office/2006/documentManagement/types"/>
    <ds:schemaRef ds:uri="http://schemas.microsoft.com/office/2006/metadata/properties"/>
    <ds:schemaRef ds:uri="http://purl.org/dc/elements/1.1/"/>
    <ds:schemaRef ds:uri="http://schemas.microsoft.com/sharepoint/v3"/>
    <ds:schemaRef ds:uri="http://schemas.openxmlformats.org/package/2006/metadata/core-properties"/>
    <ds:schemaRef ds:uri="930cf217-868e-4871-a63b-9cfa73ac15da"/>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1697</TotalTime>
  <Words>1179</Words>
  <Application>Microsoft Office PowerPoint</Application>
  <PresentationFormat>On-screen Show (4:3)</PresentationFormat>
  <Paragraphs>142</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University of Memphis Faculty Senate  Orientation 2024</vt:lpstr>
      <vt:lpstr>PARLIAMENTARY LAW </vt:lpstr>
      <vt:lpstr>UNIVERSITY OF MEMPHIS STANDING RULES  SPEAKING PROTOCOL</vt:lpstr>
      <vt:lpstr>ROBERT’S RULES OF ORDER</vt:lpstr>
      <vt:lpstr>MAIN MOTIONS</vt:lpstr>
      <vt:lpstr>MAIN MOTIONS</vt:lpstr>
      <vt:lpstr>DEBATE</vt:lpstr>
      <vt:lpstr>DEBATE</vt:lpstr>
      <vt:lpstr>DEBATE</vt:lpstr>
      <vt:lpstr>DEBATE</vt:lpstr>
      <vt:lpstr>Amendments</vt:lpstr>
      <vt:lpstr>Amendments</vt:lpstr>
      <vt:lpstr>  MOTIONS TO END DEBATE OR POSTPONE DEBATE   </vt:lpstr>
      <vt:lpstr>  MOTIONS TO END DEBATE OR POSTPONE DEBATE   </vt:lpstr>
      <vt:lpstr>  MOTIONS TO END DEBATE OR POSTPONE DEBATE   </vt:lpstr>
      <vt:lpstr>  MOTIONS TO END DEBATE OR POSTPONE DEBATE   </vt:lpstr>
      <vt:lpstr>  MOTIONS TO END DEBATE OR POSTPONE DEBATE   </vt:lpstr>
      <vt:lpstr>   MOTIONS REGARDING PROCEDURE OR INFORMATION   </vt:lpstr>
      <vt:lpstr>   MOTIONS REGARDING PROCEDURE OR INFORMATION   </vt:lpstr>
      <vt:lpstr>   MOTIONS REGARDING PROCEDURE OR INFORMATION   </vt:lpstr>
      <vt:lpstr>   Any Questions</vt:lpstr>
    </vt:vector>
  </TitlesOfParts>
  <Company>UofM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 Harris</dc:creator>
  <cp:lastModifiedBy>Mark Sunderman (msndrman)</cp:lastModifiedBy>
  <cp:revision>19</cp:revision>
  <cp:lastPrinted>2021-08-18T16:36:32Z</cp:lastPrinted>
  <dcterms:created xsi:type="dcterms:W3CDTF">2015-02-18T21:50:14Z</dcterms:created>
  <dcterms:modified xsi:type="dcterms:W3CDTF">2024-08-02T03:10:07Z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0x010100E8D5A398EC092843B671830CF1346E75</vt:lpwstr>
  </property>
</Properties>
</file>